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4"/>
  </p:notesMasterIdLst>
  <p:handoutMasterIdLst>
    <p:handoutMasterId r:id="rId55"/>
  </p:handoutMasterIdLst>
  <p:sldIdLst>
    <p:sldId id="256" r:id="rId2"/>
    <p:sldId id="259" r:id="rId3"/>
    <p:sldId id="263" r:id="rId4"/>
    <p:sldId id="264" r:id="rId5"/>
    <p:sldId id="270" r:id="rId6"/>
    <p:sldId id="274" r:id="rId7"/>
    <p:sldId id="276" r:id="rId8"/>
    <p:sldId id="275" r:id="rId9"/>
    <p:sldId id="277" r:id="rId10"/>
    <p:sldId id="279" r:id="rId11"/>
    <p:sldId id="315" r:id="rId12"/>
    <p:sldId id="316" r:id="rId13"/>
    <p:sldId id="278" r:id="rId14"/>
    <p:sldId id="317" r:id="rId15"/>
    <p:sldId id="318" r:id="rId16"/>
    <p:sldId id="321" r:id="rId17"/>
    <p:sldId id="314" r:id="rId18"/>
    <p:sldId id="322" r:id="rId19"/>
    <p:sldId id="319" r:id="rId20"/>
    <p:sldId id="307" r:id="rId21"/>
    <p:sldId id="320" r:id="rId22"/>
    <p:sldId id="282" r:id="rId23"/>
    <p:sldId id="323" r:id="rId24"/>
    <p:sldId id="300" r:id="rId25"/>
    <p:sldId id="324" r:id="rId26"/>
    <p:sldId id="325" r:id="rId27"/>
    <p:sldId id="283" r:id="rId28"/>
    <p:sldId id="326" r:id="rId29"/>
    <p:sldId id="327" r:id="rId30"/>
    <p:sldId id="329" r:id="rId31"/>
    <p:sldId id="330" r:id="rId32"/>
    <p:sldId id="331" r:id="rId33"/>
    <p:sldId id="299" r:id="rId34"/>
    <p:sldId id="332" r:id="rId35"/>
    <p:sldId id="333" r:id="rId36"/>
    <p:sldId id="334" r:id="rId37"/>
    <p:sldId id="335" r:id="rId38"/>
    <p:sldId id="336" r:id="rId39"/>
    <p:sldId id="337" r:id="rId40"/>
    <p:sldId id="301" r:id="rId41"/>
    <p:sldId id="302" r:id="rId42"/>
    <p:sldId id="303" r:id="rId43"/>
    <p:sldId id="304" r:id="rId44"/>
    <p:sldId id="311" r:id="rId45"/>
    <p:sldId id="310" r:id="rId46"/>
    <p:sldId id="309" r:id="rId47"/>
    <p:sldId id="305" r:id="rId48"/>
    <p:sldId id="306" r:id="rId49"/>
    <p:sldId id="308" r:id="rId50"/>
    <p:sldId id="339" r:id="rId51"/>
    <p:sldId id="340" r:id="rId52"/>
    <p:sldId id="313"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p:scale>
          <a:sx n="63" d="100"/>
          <a:sy n="63" d="100"/>
        </p:scale>
        <p:origin x="-2936" y="-9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0191C3-B1C2-5F49-8594-AB141B3B0C75}" type="datetimeFigureOut">
              <a:rPr lang="en-US" smtClean="0"/>
              <a:t>21/06/2014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952091-2E63-EC4B-A360-AE701D8EC308}" type="slidenum">
              <a:rPr lang="en-US" smtClean="0"/>
              <a:t>‹#›</a:t>
            </a:fld>
            <a:endParaRPr lang="en-US"/>
          </a:p>
        </p:txBody>
      </p:sp>
    </p:spTree>
    <p:extLst>
      <p:ext uri="{BB962C8B-B14F-4D97-AF65-F5344CB8AC3E}">
        <p14:creationId xmlns:p14="http://schemas.microsoft.com/office/powerpoint/2010/main" val="24185249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0B7AA6-1CB1-8D41-A4A7-00AF2993C114}" type="datetimeFigureOut">
              <a:rPr lang="en-US" smtClean="0"/>
              <a:t>20/06/2014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139874-36C2-C74D-A166-FB4C17C2A42A}" type="slidenum">
              <a:rPr lang="en-US" smtClean="0"/>
              <a:t>‹#›</a:t>
            </a:fld>
            <a:endParaRPr lang="en-US"/>
          </a:p>
        </p:txBody>
      </p:sp>
    </p:spTree>
    <p:extLst>
      <p:ext uri="{BB962C8B-B14F-4D97-AF65-F5344CB8AC3E}">
        <p14:creationId xmlns:p14="http://schemas.microsoft.com/office/powerpoint/2010/main" val="382108775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6</a:t>
            </a:fld>
            <a:endParaRPr lang="en-US"/>
          </a:p>
        </p:txBody>
      </p:sp>
    </p:spTree>
    <p:extLst>
      <p:ext uri="{BB962C8B-B14F-4D97-AF65-F5344CB8AC3E}">
        <p14:creationId xmlns:p14="http://schemas.microsoft.com/office/powerpoint/2010/main" val="3999116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It’s</a:t>
            </a:r>
            <a:r>
              <a:rPr lang="en-US" baseline="0" dirty="0" smtClean="0"/>
              <a:t> really beautiful out there; in here, however, it’s quite claustrophobic</a:t>
            </a:r>
            <a:endParaRPr lang="en-US" dirty="0" smtClean="0"/>
          </a:p>
        </p:txBody>
      </p:sp>
      <p:sp>
        <p:nvSpPr>
          <p:cNvPr id="4" name="Slide Number Placeholder 3"/>
          <p:cNvSpPr>
            <a:spLocks noGrp="1"/>
          </p:cNvSpPr>
          <p:nvPr>
            <p:ph type="sldNum" sz="quarter" idx="10"/>
          </p:nvPr>
        </p:nvSpPr>
        <p:spPr/>
        <p:txBody>
          <a:bodyPr/>
          <a:lstStyle/>
          <a:p>
            <a:fld id="{9A139874-36C2-C74D-A166-FB4C17C2A42A}" type="slidenum">
              <a:rPr lang="en-US" smtClean="0"/>
              <a:t>29</a:t>
            </a:fld>
            <a:endParaRPr lang="en-US"/>
          </a:p>
        </p:txBody>
      </p:sp>
    </p:spTree>
    <p:extLst>
      <p:ext uri="{BB962C8B-B14F-4D97-AF65-F5344CB8AC3E}">
        <p14:creationId xmlns:p14="http://schemas.microsoft.com/office/powerpoint/2010/main" val="1811744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really beautiful out there; in here, however, it’s </a:t>
            </a:r>
            <a:r>
              <a:rPr lang="en-US" baseline="0" smtClean="0"/>
              <a:t>quite claustrophobic</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30</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really beautiful out there; in here, however, it’s </a:t>
            </a:r>
            <a:r>
              <a:rPr lang="en-US" baseline="0" smtClean="0"/>
              <a:t>quite claustrophobic</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31</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really beautiful out there; in here, however, it’s </a:t>
            </a:r>
            <a:r>
              <a:rPr lang="en-US" baseline="0" smtClean="0"/>
              <a:t>quite claustrophobic</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34</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really beautiful out there; in here, however, it’s </a:t>
            </a:r>
            <a:r>
              <a:rPr lang="en-US" baseline="0" smtClean="0"/>
              <a:t>quite claustrophobic</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35</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really beautiful out there; in here, however, it’s </a:t>
            </a:r>
            <a:r>
              <a:rPr lang="en-US" baseline="0" smtClean="0"/>
              <a:t>quite claustrophobic</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36</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really beautiful out there; in here, however, it’s </a:t>
            </a:r>
            <a:r>
              <a:rPr lang="en-US" baseline="0" smtClean="0"/>
              <a:t>quite claustrophobic</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37</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really beautiful out there; in here, however, it’s </a:t>
            </a:r>
            <a:r>
              <a:rPr lang="en-US" baseline="0" smtClean="0"/>
              <a:t>quite claustrophobic</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38</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really beautiful out there; in here, however, it’s </a:t>
            </a:r>
            <a:r>
              <a:rPr lang="en-US" baseline="0" smtClean="0"/>
              <a:t>quite claustrophobic</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50</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Necessary; accommodation; February; </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10</a:t>
            </a:fld>
            <a:endParaRPr lang="en-US"/>
          </a:p>
        </p:txBody>
      </p:sp>
    </p:spTree>
    <p:extLst>
      <p:ext uri="{BB962C8B-B14F-4D97-AF65-F5344CB8AC3E}">
        <p14:creationId xmlns:p14="http://schemas.microsoft.com/office/powerpoint/2010/main" val="3986636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Necessary, accommodation, humorous </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11</a:t>
            </a:fld>
            <a:endParaRPr lang="en-US"/>
          </a:p>
        </p:txBody>
      </p:sp>
    </p:spTree>
    <p:extLst>
      <p:ext uri="{BB962C8B-B14F-4D97-AF65-F5344CB8AC3E}">
        <p14:creationId xmlns:p14="http://schemas.microsoft.com/office/powerpoint/2010/main" val="95231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really beautiful out there; in here, however, it’s quite claustrophobic</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14</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a:t>
            </a:r>
            <a:r>
              <a:rPr lang="en-US" baseline="0" dirty="0" smtClean="0"/>
              <a:t> really beautiful out there; in here, however, it’s </a:t>
            </a:r>
            <a:r>
              <a:rPr lang="en-US" baseline="0" smtClean="0"/>
              <a:t>quite claustrophobic</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15</a:t>
            </a:fld>
            <a:endParaRPr lang="en-US"/>
          </a:p>
        </p:txBody>
      </p:sp>
    </p:spTree>
    <p:extLst>
      <p:ext uri="{BB962C8B-B14F-4D97-AF65-F5344CB8AC3E}">
        <p14:creationId xmlns:p14="http://schemas.microsoft.com/office/powerpoint/2010/main" val="3092447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Modelling</a:t>
            </a:r>
            <a:r>
              <a:rPr lang="en-US" dirty="0" smtClean="0"/>
              <a:t> inquiry; the pleasure of not knowing – like cross words</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21</a:t>
            </a:fld>
            <a:endParaRPr lang="en-US"/>
          </a:p>
        </p:txBody>
      </p:sp>
    </p:spTree>
    <p:extLst>
      <p:ext uri="{BB962C8B-B14F-4D97-AF65-F5344CB8AC3E}">
        <p14:creationId xmlns:p14="http://schemas.microsoft.com/office/powerpoint/2010/main" val="3247600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Necessary; accommodation; February; </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25</a:t>
            </a:fld>
            <a:endParaRPr lang="en-US"/>
          </a:p>
        </p:txBody>
      </p:sp>
    </p:spTree>
    <p:extLst>
      <p:ext uri="{BB962C8B-B14F-4D97-AF65-F5344CB8AC3E}">
        <p14:creationId xmlns:p14="http://schemas.microsoft.com/office/powerpoint/2010/main" val="3986636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Necessary; accommodation; February; </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26</a:t>
            </a:fld>
            <a:endParaRPr lang="en-US"/>
          </a:p>
        </p:txBody>
      </p:sp>
    </p:spTree>
    <p:extLst>
      <p:ext uri="{BB962C8B-B14F-4D97-AF65-F5344CB8AC3E}">
        <p14:creationId xmlns:p14="http://schemas.microsoft.com/office/powerpoint/2010/main" val="3986636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It’s</a:t>
            </a:r>
            <a:r>
              <a:rPr lang="en-US" baseline="0" dirty="0" smtClean="0"/>
              <a:t> really beautiful out there; in here, however, it’s quite claustrophobic</a:t>
            </a:r>
            <a:endParaRPr lang="en-US" dirty="0" smtClean="0"/>
          </a:p>
          <a:p>
            <a:r>
              <a:rPr lang="en-US" dirty="0" smtClean="0"/>
              <a:t>Necessary; accommodation; humorous</a:t>
            </a:r>
            <a:endParaRPr lang="en-US" dirty="0"/>
          </a:p>
        </p:txBody>
      </p:sp>
      <p:sp>
        <p:nvSpPr>
          <p:cNvPr id="4" name="Slide Number Placeholder 3"/>
          <p:cNvSpPr>
            <a:spLocks noGrp="1"/>
          </p:cNvSpPr>
          <p:nvPr>
            <p:ph type="sldNum" sz="quarter" idx="10"/>
          </p:nvPr>
        </p:nvSpPr>
        <p:spPr/>
        <p:txBody>
          <a:bodyPr/>
          <a:lstStyle/>
          <a:p>
            <a:fld id="{9A139874-36C2-C74D-A166-FB4C17C2A42A}" type="slidenum">
              <a:rPr lang="en-US" smtClean="0"/>
              <a:t>28</a:t>
            </a:fld>
            <a:endParaRPr lang="en-US"/>
          </a:p>
        </p:txBody>
      </p:sp>
    </p:spTree>
    <p:extLst>
      <p:ext uri="{BB962C8B-B14F-4D97-AF65-F5344CB8AC3E}">
        <p14:creationId xmlns:p14="http://schemas.microsoft.com/office/powerpoint/2010/main" val="1811744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CEE177F2-75B3-3E4C-9B89-52A451DE5A61}" type="datetime1">
              <a:rPr lang="en-GB" smtClean="0"/>
              <a:t>21/06/2014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918FCA-7B5A-F947-AB10-61DCB046E08A}" type="slidenum">
              <a:rPr lang="en-US" smtClean="0"/>
              <a:t>‹#›</a:t>
            </a:fld>
            <a:endParaRPr lang="en-US"/>
          </a:p>
        </p:txBody>
      </p:sp>
    </p:spTree>
    <p:extLst>
      <p:ext uri="{BB962C8B-B14F-4D97-AF65-F5344CB8AC3E}">
        <p14:creationId xmlns:p14="http://schemas.microsoft.com/office/powerpoint/2010/main" val="365057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89EA88AE-4FEA-BE4A-8757-EE0A3F963DBE}" type="datetime1">
              <a:rPr lang="en-GB" smtClean="0"/>
              <a:t>21/06/2014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918FCA-7B5A-F947-AB10-61DCB046E08A}" type="slidenum">
              <a:rPr lang="en-US" smtClean="0"/>
              <a:t>‹#›</a:t>
            </a:fld>
            <a:endParaRPr lang="en-US"/>
          </a:p>
        </p:txBody>
      </p:sp>
    </p:spTree>
    <p:extLst>
      <p:ext uri="{BB962C8B-B14F-4D97-AF65-F5344CB8AC3E}">
        <p14:creationId xmlns:p14="http://schemas.microsoft.com/office/powerpoint/2010/main" val="3264420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D70BE63-EEB1-B445-941E-0C1E7A9D0639}" type="datetime1">
              <a:rPr lang="en-GB" smtClean="0"/>
              <a:t>21/06/2014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918FCA-7B5A-F947-AB10-61DCB046E08A}" type="slidenum">
              <a:rPr lang="en-US" smtClean="0"/>
              <a:t>‹#›</a:t>
            </a:fld>
            <a:endParaRPr lang="en-US"/>
          </a:p>
        </p:txBody>
      </p:sp>
    </p:spTree>
    <p:extLst>
      <p:ext uri="{BB962C8B-B14F-4D97-AF65-F5344CB8AC3E}">
        <p14:creationId xmlns:p14="http://schemas.microsoft.com/office/powerpoint/2010/main" val="2686876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6525EDA-AC51-8846-A97A-C96CF8367166}" type="datetime1">
              <a:rPr lang="en-GB" smtClean="0"/>
              <a:t>21/06/2014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918FCA-7B5A-F947-AB10-61DCB046E08A}" type="slidenum">
              <a:rPr lang="en-US" smtClean="0"/>
              <a:t>‹#›</a:t>
            </a:fld>
            <a:endParaRPr lang="en-US"/>
          </a:p>
        </p:txBody>
      </p:sp>
    </p:spTree>
    <p:extLst>
      <p:ext uri="{BB962C8B-B14F-4D97-AF65-F5344CB8AC3E}">
        <p14:creationId xmlns:p14="http://schemas.microsoft.com/office/powerpoint/2010/main" val="1353654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7D975242-3CF0-B448-8A83-442266BF9727}" type="datetime1">
              <a:rPr lang="en-GB" smtClean="0"/>
              <a:t>21/06/2014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918FCA-7B5A-F947-AB10-61DCB046E08A}" type="slidenum">
              <a:rPr lang="en-US" smtClean="0"/>
              <a:t>‹#›</a:t>
            </a:fld>
            <a:endParaRPr lang="en-US"/>
          </a:p>
        </p:txBody>
      </p:sp>
    </p:spTree>
    <p:extLst>
      <p:ext uri="{BB962C8B-B14F-4D97-AF65-F5344CB8AC3E}">
        <p14:creationId xmlns:p14="http://schemas.microsoft.com/office/powerpoint/2010/main" val="1472567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4F0C1A4F-F457-E44F-B65E-4D08874000F6}" type="datetime1">
              <a:rPr lang="en-GB" smtClean="0"/>
              <a:t>21/06/2014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918FCA-7B5A-F947-AB10-61DCB046E08A}" type="slidenum">
              <a:rPr lang="en-US" smtClean="0"/>
              <a:t>‹#›</a:t>
            </a:fld>
            <a:endParaRPr lang="en-US"/>
          </a:p>
        </p:txBody>
      </p:sp>
    </p:spTree>
    <p:extLst>
      <p:ext uri="{BB962C8B-B14F-4D97-AF65-F5344CB8AC3E}">
        <p14:creationId xmlns:p14="http://schemas.microsoft.com/office/powerpoint/2010/main" val="183539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3ADE5554-9D6E-C745-9AF7-7E51D623F90D}" type="datetime1">
              <a:rPr lang="en-GB" smtClean="0"/>
              <a:t>21/06/2014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918FCA-7B5A-F947-AB10-61DCB046E08A}" type="slidenum">
              <a:rPr lang="en-US" smtClean="0"/>
              <a:t>‹#›</a:t>
            </a:fld>
            <a:endParaRPr lang="en-US"/>
          </a:p>
        </p:txBody>
      </p:sp>
    </p:spTree>
    <p:extLst>
      <p:ext uri="{BB962C8B-B14F-4D97-AF65-F5344CB8AC3E}">
        <p14:creationId xmlns:p14="http://schemas.microsoft.com/office/powerpoint/2010/main" val="273995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5C8AA6E-B5C4-274A-98AB-985EA02B0B96}" type="datetime1">
              <a:rPr lang="en-GB" smtClean="0"/>
              <a:t>21/06/2014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918FCA-7B5A-F947-AB10-61DCB046E08A}" type="slidenum">
              <a:rPr lang="en-US" smtClean="0"/>
              <a:t>‹#›</a:t>
            </a:fld>
            <a:endParaRPr lang="en-US"/>
          </a:p>
        </p:txBody>
      </p:sp>
    </p:spTree>
    <p:extLst>
      <p:ext uri="{BB962C8B-B14F-4D97-AF65-F5344CB8AC3E}">
        <p14:creationId xmlns:p14="http://schemas.microsoft.com/office/powerpoint/2010/main" val="1398424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9D07BC-633D-3E46-AF4F-D78A4137CBA3}" type="datetime1">
              <a:rPr lang="en-GB" smtClean="0"/>
              <a:t>21/06/2014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918FCA-7B5A-F947-AB10-61DCB046E08A}" type="slidenum">
              <a:rPr lang="en-US" smtClean="0"/>
              <a:t>‹#›</a:t>
            </a:fld>
            <a:endParaRPr lang="en-US"/>
          </a:p>
        </p:txBody>
      </p:sp>
    </p:spTree>
    <p:extLst>
      <p:ext uri="{BB962C8B-B14F-4D97-AF65-F5344CB8AC3E}">
        <p14:creationId xmlns:p14="http://schemas.microsoft.com/office/powerpoint/2010/main" val="4273096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F5CEADF-1527-E74E-B996-DB2385BD7750}" type="datetime1">
              <a:rPr lang="en-GB" smtClean="0"/>
              <a:t>21/06/2014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918FCA-7B5A-F947-AB10-61DCB046E08A}" type="slidenum">
              <a:rPr lang="en-US" smtClean="0"/>
              <a:t>‹#›</a:t>
            </a:fld>
            <a:endParaRPr lang="en-US"/>
          </a:p>
        </p:txBody>
      </p:sp>
    </p:spTree>
    <p:extLst>
      <p:ext uri="{BB962C8B-B14F-4D97-AF65-F5344CB8AC3E}">
        <p14:creationId xmlns:p14="http://schemas.microsoft.com/office/powerpoint/2010/main" val="2367252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D95FBA7-07FE-634C-B590-6B3685758D59}" type="datetime1">
              <a:rPr lang="en-GB" smtClean="0"/>
              <a:t>21/06/2014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918FCA-7B5A-F947-AB10-61DCB046E08A}" type="slidenum">
              <a:rPr lang="en-US" smtClean="0"/>
              <a:t>‹#›</a:t>
            </a:fld>
            <a:endParaRPr lang="en-US"/>
          </a:p>
        </p:txBody>
      </p:sp>
    </p:spTree>
    <p:extLst>
      <p:ext uri="{BB962C8B-B14F-4D97-AF65-F5344CB8AC3E}">
        <p14:creationId xmlns:p14="http://schemas.microsoft.com/office/powerpoint/2010/main" val="5649382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18065-80D5-354A-AE59-DB5ED2499410}" type="datetime1">
              <a:rPr lang="en-GB" smtClean="0"/>
              <a:t>21/06/2014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918FCA-7B5A-F947-AB10-61DCB046E08A}" type="slidenum">
              <a:rPr lang="en-US" smtClean="0"/>
              <a:t>‹#›</a:t>
            </a:fld>
            <a:endParaRPr lang="en-US"/>
          </a:p>
        </p:txBody>
      </p:sp>
    </p:spTree>
    <p:extLst>
      <p:ext uri="{BB962C8B-B14F-4D97-AF65-F5344CB8AC3E}">
        <p14:creationId xmlns:p14="http://schemas.microsoft.com/office/powerpoint/2010/main" val="3291171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9162" y="2567819"/>
            <a:ext cx="6400800" cy="1752600"/>
          </a:xfrm>
        </p:spPr>
        <p:txBody>
          <a:bodyPr>
            <a:normAutofit/>
          </a:bodyPr>
          <a:lstStyle/>
          <a:p>
            <a:r>
              <a:rPr lang="en-US" sz="2800" dirty="0" smtClean="0"/>
              <a:t>Geoff Barton</a:t>
            </a:r>
          </a:p>
          <a:p>
            <a:r>
              <a:rPr lang="en-US" sz="2800" dirty="0" smtClean="0"/>
              <a:t>Festival of Education 2014</a:t>
            </a:r>
          </a:p>
          <a:p>
            <a:r>
              <a:rPr lang="en-US" sz="2800" dirty="0" smtClean="0"/>
              <a:t>21 June 2014</a:t>
            </a:r>
          </a:p>
          <a:p>
            <a:endParaRPr lang="en-US" dirty="0"/>
          </a:p>
        </p:txBody>
      </p:sp>
      <p:sp>
        <p:nvSpPr>
          <p:cNvPr id="4" name="Subtitle 2"/>
          <p:cNvSpPr txBox="1">
            <a:spLocks/>
          </p:cNvSpPr>
          <p:nvPr/>
        </p:nvSpPr>
        <p:spPr>
          <a:xfrm>
            <a:off x="-249162" y="4472819"/>
            <a:ext cx="6400800" cy="1752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dirty="0" err="1" smtClean="0"/>
              <a:t>geoffbarton.co.uk</a:t>
            </a:r>
            <a:r>
              <a:rPr lang="en-US" sz="1400" dirty="0" smtClean="0"/>
              <a:t>/</a:t>
            </a:r>
            <a:r>
              <a:rPr lang="en-US" sz="1400" dirty="0" err="1" smtClean="0"/>
              <a:t>teacher_resources</a:t>
            </a:r>
            <a:r>
              <a:rPr lang="en-US" sz="1400" dirty="0" smtClean="0"/>
              <a:t> </a:t>
            </a:r>
          </a:p>
          <a:p>
            <a:r>
              <a:rPr lang="en-US" sz="1400" dirty="0" smtClean="0"/>
              <a:t>(Number 129)</a:t>
            </a:r>
          </a:p>
          <a:p>
            <a:endParaRPr lang="en-US" sz="1400" dirty="0" smtClean="0"/>
          </a:p>
          <a:p>
            <a:r>
              <a:rPr lang="en-US" sz="1400" dirty="0" smtClean="0"/>
              <a:t>Twitter: @</a:t>
            </a:r>
            <a:r>
              <a:rPr lang="en-US" sz="1400" dirty="0" err="1" smtClean="0"/>
              <a:t>RealGeoffBarton</a:t>
            </a:r>
            <a:endParaRPr lang="en-US" sz="1400" dirty="0"/>
          </a:p>
        </p:txBody>
      </p:sp>
      <p:pic>
        <p:nvPicPr>
          <p:cNvPr id="6" name="Picture 5"/>
          <p:cNvPicPr>
            <a:picLocks noChangeAspect="1"/>
          </p:cNvPicPr>
          <p:nvPr/>
        </p:nvPicPr>
        <p:blipFill>
          <a:blip r:embed="rId2"/>
          <a:stretch>
            <a:fillRect/>
          </a:stretch>
        </p:blipFill>
        <p:spPr>
          <a:xfrm>
            <a:off x="-1" y="-1365319"/>
            <a:ext cx="12513489" cy="8561986"/>
          </a:xfrm>
          <a:prstGeom prst="rect">
            <a:avLst/>
          </a:prstGeom>
        </p:spPr>
      </p:pic>
      <p:sp>
        <p:nvSpPr>
          <p:cNvPr id="2" name="Title 1"/>
          <p:cNvSpPr>
            <a:spLocks noGrp="1"/>
          </p:cNvSpPr>
          <p:nvPr>
            <p:ph type="ctrTitle"/>
          </p:nvPr>
        </p:nvSpPr>
        <p:spPr>
          <a:xfrm>
            <a:off x="-850295" y="2077761"/>
            <a:ext cx="7772400" cy="1470025"/>
          </a:xfrm>
        </p:spPr>
        <p:txBody>
          <a:bodyPr/>
          <a:lstStyle/>
          <a:p>
            <a:r>
              <a:rPr lang="en-US" b="1" dirty="0" smtClean="0"/>
              <a:t>THE HABITS OF LITERACY</a:t>
            </a:r>
            <a:endParaRPr lang="en-US" b="1" dirty="0"/>
          </a:p>
        </p:txBody>
      </p:sp>
      <p:sp>
        <p:nvSpPr>
          <p:cNvPr id="9" name="Subtitle 2"/>
          <p:cNvSpPr txBox="1">
            <a:spLocks/>
          </p:cNvSpPr>
          <p:nvPr/>
        </p:nvSpPr>
        <p:spPr>
          <a:xfrm>
            <a:off x="-1" y="5981700"/>
            <a:ext cx="9677213" cy="1752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800" dirty="0" smtClean="0">
                <a:solidFill>
                  <a:srgbClr val="000000"/>
                </a:solidFill>
              </a:rPr>
              <a:t>Geoff Barton </a:t>
            </a:r>
            <a:r>
              <a:rPr lang="en-US" sz="2800" dirty="0" smtClean="0">
                <a:solidFill>
                  <a:srgbClr val="000000"/>
                </a:solidFill>
                <a:sym typeface="Symbol"/>
              </a:rPr>
              <a:t></a:t>
            </a:r>
            <a:r>
              <a:rPr lang="en-US" sz="2800" dirty="0" smtClean="0">
                <a:solidFill>
                  <a:srgbClr val="000000"/>
                </a:solidFill>
              </a:rPr>
              <a:t> Festival of Education </a:t>
            </a:r>
            <a:r>
              <a:rPr lang="en-US" sz="2800" dirty="0" smtClean="0">
                <a:solidFill>
                  <a:srgbClr val="000000"/>
                </a:solidFill>
                <a:sym typeface="Symbol"/>
              </a:rPr>
              <a:t></a:t>
            </a:r>
            <a:r>
              <a:rPr lang="en-US" sz="2800" dirty="0" smtClean="0">
                <a:solidFill>
                  <a:srgbClr val="000000"/>
                </a:solidFill>
              </a:rPr>
              <a:t> 21 June 2014</a:t>
            </a:r>
          </a:p>
          <a:p>
            <a:pPr algn="l"/>
            <a:r>
              <a:rPr lang="en-US" sz="1600" dirty="0" smtClean="0">
                <a:solidFill>
                  <a:srgbClr val="000000"/>
                </a:solidFill>
              </a:rPr>
              <a:t>Download this presentation free at: </a:t>
            </a:r>
            <a:r>
              <a:rPr lang="en-US" sz="1600" dirty="0" err="1" smtClean="0">
                <a:solidFill>
                  <a:srgbClr val="000000"/>
                </a:solidFill>
              </a:rPr>
              <a:t>geoffbarton.co.uk</a:t>
            </a:r>
            <a:r>
              <a:rPr lang="en-US" sz="1600" dirty="0" smtClean="0">
                <a:solidFill>
                  <a:srgbClr val="000000"/>
                </a:solidFill>
              </a:rPr>
              <a:t>/</a:t>
            </a:r>
            <a:r>
              <a:rPr lang="en-US" sz="1600" dirty="0" err="1" smtClean="0">
                <a:solidFill>
                  <a:srgbClr val="000000"/>
                </a:solidFill>
              </a:rPr>
              <a:t>teacher_resources</a:t>
            </a:r>
            <a:r>
              <a:rPr lang="en-US" sz="1600" dirty="0" smtClean="0">
                <a:solidFill>
                  <a:srgbClr val="000000"/>
                </a:solidFill>
              </a:rPr>
              <a:t> (Number 129) </a:t>
            </a:r>
            <a:r>
              <a:rPr lang="en-US" sz="1600" dirty="0" smtClean="0">
                <a:solidFill>
                  <a:srgbClr val="000000"/>
                </a:solidFill>
                <a:sym typeface="Symbol"/>
              </a:rPr>
              <a:t></a:t>
            </a:r>
            <a:r>
              <a:rPr lang="en-US" sz="1600" dirty="0" smtClean="0">
                <a:solidFill>
                  <a:srgbClr val="000000"/>
                </a:solidFill>
              </a:rPr>
              <a:t> </a:t>
            </a:r>
          </a:p>
          <a:p>
            <a:pPr algn="l"/>
            <a:r>
              <a:rPr lang="en-US" sz="1600" dirty="0" smtClean="0">
                <a:solidFill>
                  <a:srgbClr val="000000"/>
                </a:solidFill>
              </a:rPr>
              <a:t>Twitter: @</a:t>
            </a:r>
            <a:r>
              <a:rPr lang="en-US" sz="1600" dirty="0" err="1" smtClean="0">
                <a:solidFill>
                  <a:srgbClr val="000000"/>
                </a:solidFill>
              </a:rPr>
              <a:t>RealGeoffBarton</a:t>
            </a:r>
            <a:endParaRPr lang="en-US" sz="1600" dirty="0" smtClean="0">
              <a:solidFill>
                <a:srgbClr val="000000"/>
              </a:solidFill>
            </a:endParaRPr>
          </a:p>
          <a:p>
            <a:pPr algn="l"/>
            <a:endParaRPr lang="en-US" sz="2800" dirty="0" smtClean="0"/>
          </a:p>
          <a:p>
            <a:pPr algn="l"/>
            <a:endParaRPr lang="en-US" dirty="0"/>
          </a:p>
        </p:txBody>
      </p:sp>
      <p:sp>
        <p:nvSpPr>
          <p:cNvPr id="10" name="TextBox 9"/>
          <p:cNvSpPr txBox="1"/>
          <p:nvPr/>
        </p:nvSpPr>
        <p:spPr>
          <a:xfrm>
            <a:off x="201576" y="494876"/>
            <a:ext cx="6539110" cy="1200328"/>
          </a:xfrm>
          <a:prstGeom prst="rect">
            <a:avLst/>
          </a:prstGeom>
          <a:noFill/>
        </p:spPr>
        <p:txBody>
          <a:bodyPr wrap="square" rtlCol="0">
            <a:spAutoFit/>
          </a:bodyPr>
          <a:lstStyle/>
          <a:p>
            <a:r>
              <a:rPr lang="en-US" sz="2400" dirty="0" smtClean="0"/>
              <a:t>Note:</a:t>
            </a:r>
          </a:p>
          <a:p>
            <a:r>
              <a:rPr lang="en-US" sz="2400" dirty="0" smtClean="0"/>
              <a:t>In this session, you will need something to write with and on – preferably pen and paper</a:t>
            </a:r>
            <a:endParaRPr lang="en-US" sz="2400" dirty="0"/>
          </a:p>
        </p:txBody>
      </p:sp>
    </p:spTree>
    <p:extLst>
      <p:ext uri="{BB962C8B-B14F-4D97-AF65-F5344CB8AC3E}">
        <p14:creationId xmlns:p14="http://schemas.microsoft.com/office/powerpoint/2010/main" val="16279702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895" y="2674885"/>
            <a:ext cx="8196410" cy="2308324"/>
          </a:xfrm>
          <a:prstGeom prst="rect">
            <a:avLst/>
          </a:prstGeom>
          <a:noFill/>
        </p:spPr>
        <p:txBody>
          <a:bodyPr wrap="square" rtlCol="0">
            <a:spAutoFit/>
          </a:bodyPr>
          <a:lstStyle/>
          <a:p>
            <a:pPr algn="ctr"/>
            <a:r>
              <a:rPr lang="en-US" sz="4800" dirty="0" smtClean="0"/>
              <a:t>1: The Habits of Talk:</a:t>
            </a:r>
          </a:p>
          <a:p>
            <a:pPr algn="ctr"/>
            <a:r>
              <a:rPr lang="en-US" sz="4800" dirty="0" smtClean="0"/>
              <a:t>Are public schools better than state schools?</a:t>
            </a:r>
            <a:endParaRPr lang="en-US" sz="4800" dirty="0"/>
          </a:p>
        </p:txBody>
      </p:sp>
    </p:spTree>
    <p:extLst>
      <p:ext uri="{BB962C8B-B14F-4D97-AF65-F5344CB8AC3E}">
        <p14:creationId xmlns:p14="http://schemas.microsoft.com/office/powerpoint/2010/main" val="21572092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895" y="2674885"/>
            <a:ext cx="8196410" cy="830997"/>
          </a:xfrm>
          <a:prstGeom prst="rect">
            <a:avLst/>
          </a:prstGeom>
          <a:noFill/>
        </p:spPr>
        <p:txBody>
          <a:bodyPr wrap="square" rtlCol="0">
            <a:spAutoFit/>
          </a:bodyPr>
          <a:lstStyle/>
          <a:p>
            <a:pPr algn="ctr"/>
            <a:r>
              <a:rPr lang="en-US" sz="4800" dirty="0"/>
              <a:t>2</a:t>
            </a:r>
            <a:r>
              <a:rPr lang="en-US" sz="4800" dirty="0" smtClean="0"/>
              <a:t>: The Habits of Spelling</a:t>
            </a:r>
            <a:endParaRPr lang="en-US" sz="4800" dirty="0"/>
          </a:p>
        </p:txBody>
      </p:sp>
    </p:spTree>
    <p:extLst>
      <p:ext uri="{BB962C8B-B14F-4D97-AF65-F5344CB8AC3E}">
        <p14:creationId xmlns:p14="http://schemas.microsoft.com/office/powerpoint/2010/main" val="3709241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319" y="2674885"/>
            <a:ext cx="8196410" cy="830997"/>
          </a:xfrm>
          <a:prstGeom prst="rect">
            <a:avLst/>
          </a:prstGeom>
          <a:noFill/>
        </p:spPr>
        <p:txBody>
          <a:bodyPr wrap="square" rtlCol="0">
            <a:spAutoFit/>
          </a:bodyPr>
          <a:lstStyle/>
          <a:p>
            <a:pPr algn="ctr"/>
            <a:r>
              <a:rPr lang="en-US" sz="4800" dirty="0" smtClean="0"/>
              <a:t>3: The Habits of Reading</a:t>
            </a:r>
            <a:endParaRPr lang="en-US" sz="4800" dirty="0"/>
          </a:p>
        </p:txBody>
      </p:sp>
    </p:spTree>
    <p:extLst>
      <p:ext uri="{BB962C8B-B14F-4D97-AF65-F5344CB8AC3E}">
        <p14:creationId xmlns:p14="http://schemas.microsoft.com/office/powerpoint/2010/main" val="391842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6-20 at 22.07.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234" y="0"/>
            <a:ext cx="2598920" cy="6838499"/>
          </a:xfrm>
          <a:prstGeom prst="rect">
            <a:avLst/>
          </a:prstGeom>
        </p:spPr>
      </p:pic>
      <p:sp>
        <p:nvSpPr>
          <p:cNvPr id="4" name="TextBox 3"/>
          <p:cNvSpPr txBox="1"/>
          <p:nvPr/>
        </p:nvSpPr>
        <p:spPr>
          <a:xfrm>
            <a:off x="544256" y="1048100"/>
            <a:ext cx="2995978" cy="954107"/>
          </a:xfrm>
          <a:prstGeom prst="rect">
            <a:avLst/>
          </a:prstGeom>
          <a:noFill/>
        </p:spPr>
        <p:txBody>
          <a:bodyPr wrap="square" rtlCol="0">
            <a:spAutoFit/>
          </a:bodyPr>
          <a:lstStyle/>
          <a:p>
            <a:r>
              <a:rPr lang="en-US" sz="2800" dirty="0" smtClean="0"/>
              <a:t>What’s this all about …?</a:t>
            </a:r>
            <a:endParaRPr lang="en-US" sz="2800" dirty="0"/>
          </a:p>
        </p:txBody>
      </p:sp>
    </p:spTree>
    <p:extLst>
      <p:ext uri="{BB962C8B-B14F-4D97-AF65-F5344CB8AC3E}">
        <p14:creationId xmlns:p14="http://schemas.microsoft.com/office/powerpoint/2010/main" val="5478339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895" y="2674885"/>
            <a:ext cx="8196410" cy="1569660"/>
          </a:xfrm>
          <a:prstGeom prst="rect">
            <a:avLst/>
          </a:prstGeom>
          <a:noFill/>
        </p:spPr>
        <p:txBody>
          <a:bodyPr wrap="square" rtlCol="0">
            <a:spAutoFit/>
          </a:bodyPr>
          <a:lstStyle/>
          <a:p>
            <a:pPr algn="ctr"/>
            <a:r>
              <a:rPr lang="en-US" sz="4800" dirty="0" smtClean="0"/>
              <a:t>4: The Habits of Writing (a)</a:t>
            </a:r>
          </a:p>
          <a:p>
            <a:pPr algn="ctr"/>
            <a:r>
              <a:rPr lang="en-US" sz="4800" dirty="0" smtClean="0"/>
              <a:t>Dictation</a:t>
            </a:r>
            <a:endParaRPr lang="en-US" sz="4800" dirty="0"/>
          </a:p>
        </p:txBody>
      </p:sp>
    </p:spTree>
    <p:extLst>
      <p:ext uri="{BB962C8B-B14F-4D97-AF65-F5344CB8AC3E}">
        <p14:creationId xmlns:p14="http://schemas.microsoft.com/office/powerpoint/2010/main" val="321188889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895" y="2674885"/>
            <a:ext cx="8196410" cy="2308324"/>
          </a:xfrm>
          <a:prstGeom prst="rect">
            <a:avLst/>
          </a:prstGeom>
          <a:noFill/>
        </p:spPr>
        <p:txBody>
          <a:bodyPr wrap="square" rtlCol="0">
            <a:spAutoFit/>
          </a:bodyPr>
          <a:lstStyle/>
          <a:p>
            <a:pPr algn="ctr"/>
            <a:r>
              <a:rPr lang="en-US" sz="4800" dirty="0" smtClean="0"/>
              <a:t>4: The Habits of Writing (b)</a:t>
            </a:r>
          </a:p>
          <a:p>
            <a:pPr algn="ctr"/>
            <a:r>
              <a:rPr lang="en-US" sz="4800" dirty="0" smtClean="0"/>
              <a:t>Describe your journey here today</a:t>
            </a:r>
            <a:endParaRPr lang="en-US" sz="4800" dirty="0"/>
          </a:p>
        </p:txBody>
      </p:sp>
    </p:spTree>
    <p:extLst>
      <p:ext uri="{BB962C8B-B14F-4D97-AF65-F5344CB8AC3E}">
        <p14:creationId xmlns:p14="http://schemas.microsoft.com/office/powerpoint/2010/main" val="19358845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93227" y="577313"/>
            <a:ext cx="9486341" cy="5563835"/>
          </a:xfrm>
          <a:prstGeom prst="rect">
            <a:avLst/>
          </a:prstGeom>
        </p:spPr>
      </p:pic>
    </p:spTree>
    <p:extLst>
      <p:ext uri="{BB962C8B-B14F-4D97-AF65-F5344CB8AC3E}">
        <p14:creationId xmlns:p14="http://schemas.microsoft.com/office/powerpoint/2010/main" val="27515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895" y="2674885"/>
            <a:ext cx="8196410" cy="1569660"/>
          </a:xfrm>
          <a:prstGeom prst="rect">
            <a:avLst/>
          </a:prstGeom>
          <a:noFill/>
        </p:spPr>
        <p:txBody>
          <a:bodyPr wrap="square" rtlCol="0">
            <a:spAutoFit/>
          </a:bodyPr>
          <a:lstStyle/>
          <a:p>
            <a:pPr algn="ctr"/>
            <a:r>
              <a:rPr lang="en-US" sz="4800" dirty="0" smtClean="0"/>
              <a:t>Habit 1:</a:t>
            </a:r>
          </a:p>
          <a:p>
            <a:pPr algn="ctr"/>
            <a:r>
              <a:rPr lang="en-US" sz="4800" dirty="0" smtClean="0"/>
              <a:t>RESILIENCE</a:t>
            </a:r>
            <a:endParaRPr lang="en-US" sz="4800" dirty="0"/>
          </a:p>
        </p:txBody>
      </p:sp>
    </p:spTree>
    <p:extLst>
      <p:ext uri="{BB962C8B-B14F-4D97-AF65-F5344CB8AC3E}">
        <p14:creationId xmlns:p14="http://schemas.microsoft.com/office/powerpoint/2010/main" val="194667130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6-20 at 22.07.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234" y="0"/>
            <a:ext cx="2598920" cy="6838499"/>
          </a:xfrm>
          <a:prstGeom prst="rect">
            <a:avLst/>
          </a:prstGeom>
        </p:spPr>
      </p:pic>
    </p:spTree>
    <p:extLst>
      <p:ext uri="{BB962C8B-B14F-4D97-AF65-F5344CB8AC3E}">
        <p14:creationId xmlns:p14="http://schemas.microsoft.com/office/powerpoint/2010/main" val="4985145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895" y="2674885"/>
            <a:ext cx="8196410" cy="2308324"/>
          </a:xfrm>
          <a:prstGeom prst="rect">
            <a:avLst/>
          </a:prstGeom>
          <a:noFill/>
        </p:spPr>
        <p:txBody>
          <a:bodyPr wrap="square" rtlCol="0">
            <a:spAutoFit/>
          </a:bodyPr>
          <a:lstStyle/>
          <a:p>
            <a:pPr algn="ctr"/>
            <a:r>
              <a:rPr lang="en-US" sz="4800" dirty="0" smtClean="0"/>
              <a:t>Craig </a:t>
            </a:r>
            <a:r>
              <a:rPr lang="en-US" sz="4800" dirty="0" err="1" smtClean="0"/>
              <a:t>Raine</a:t>
            </a:r>
            <a:r>
              <a:rPr lang="en-US" sz="4800" dirty="0" smtClean="0"/>
              <a:t>:</a:t>
            </a:r>
          </a:p>
          <a:p>
            <a:pPr algn="ctr"/>
            <a:r>
              <a:rPr lang="en-US" sz="4800" dirty="0" smtClean="0"/>
              <a:t>‘A Martian Sends a Postcard Home’</a:t>
            </a:r>
            <a:endParaRPr lang="en-US" sz="4800" dirty="0"/>
          </a:p>
        </p:txBody>
      </p:sp>
    </p:spTree>
    <p:extLst>
      <p:ext uri="{BB962C8B-B14F-4D97-AF65-F5344CB8AC3E}">
        <p14:creationId xmlns:p14="http://schemas.microsoft.com/office/powerpoint/2010/main" val="374221109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764313">
            <a:off x="148015" y="568378"/>
            <a:ext cx="3805715" cy="5836253"/>
          </a:xfrm>
          <a:prstGeom prst="rect">
            <a:avLst/>
          </a:prstGeom>
          <a:effectLst/>
        </p:spPr>
      </p:pic>
      <p:sp>
        <p:nvSpPr>
          <p:cNvPr id="3" name="TextBox 2"/>
          <p:cNvSpPr txBox="1"/>
          <p:nvPr/>
        </p:nvSpPr>
        <p:spPr>
          <a:xfrm>
            <a:off x="3902490" y="2305089"/>
            <a:ext cx="5241510" cy="1569660"/>
          </a:xfrm>
          <a:prstGeom prst="rect">
            <a:avLst/>
          </a:prstGeom>
          <a:noFill/>
        </p:spPr>
        <p:txBody>
          <a:bodyPr wrap="square" rtlCol="0">
            <a:spAutoFit/>
          </a:bodyPr>
          <a:lstStyle/>
          <a:p>
            <a:r>
              <a:rPr lang="en-US" sz="3200" dirty="0" smtClean="0"/>
              <a:t>‘More </a:t>
            </a:r>
            <a:r>
              <a:rPr lang="en-US" sz="3200" dirty="0"/>
              <a:t>than 40% of the actions people perform each day aren’t decisions but habits </a:t>
            </a:r>
            <a:r>
              <a:rPr lang="en-US" sz="3200" dirty="0" smtClean="0"/>
              <a:t>…’</a:t>
            </a:r>
            <a:endParaRPr lang="en-US" sz="3200" dirty="0"/>
          </a:p>
        </p:txBody>
      </p:sp>
    </p:spTree>
    <p:extLst>
      <p:ext uri="{BB962C8B-B14F-4D97-AF65-F5344CB8AC3E}">
        <p14:creationId xmlns:p14="http://schemas.microsoft.com/office/powerpoint/2010/main" val="42384070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6-20 at 05.55.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1503" y="0"/>
            <a:ext cx="3762711" cy="6858000"/>
          </a:xfrm>
          <a:prstGeom prst="rect">
            <a:avLst/>
          </a:prstGeom>
        </p:spPr>
      </p:pic>
    </p:spTree>
    <p:extLst>
      <p:ext uri="{BB962C8B-B14F-4D97-AF65-F5344CB8AC3E}">
        <p14:creationId xmlns:p14="http://schemas.microsoft.com/office/powerpoint/2010/main" val="369278314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27588" y="1577989"/>
            <a:ext cx="7542236" cy="3539431"/>
          </a:xfrm>
          <a:prstGeom prst="rect">
            <a:avLst/>
          </a:prstGeom>
          <a:noFill/>
        </p:spPr>
        <p:txBody>
          <a:bodyPr wrap="square" rtlCol="0">
            <a:spAutoFit/>
          </a:bodyPr>
          <a:lstStyle/>
          <a:p>
            <a:r>
              <a:rPr lang="en-US" sz="2800" dirty="0" err="1"/>
              <a:t>Caxtons</a:t>
            </a:r>
            <a:r>
              <a:rPr lang="en-US" sz="2800" dirty="0"/>
              <a:t> are mechanical birds with many wings  and some are treasured for their markings--   they cause the eyes to melt  or the body to shriek without pain.   I have never seen one fly, but  sometimes they perch on the hand.</a:t>
            </a:r>
          </a:p>
        </p:txBody>
      </p:sp>
    </p:spTree>
    <p:extLst>
      <p:ext uri="{BB962C8B-B14F-4D97-AF65-F5344CB8AC3E}">
        <p14:creationId xmlns:p14="http://schemas.microsoft.com/office/powerpoint/2010/main" val="41572521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895" y="2674885"/>
            <a:ext cx="8196410" cy="1569660"/>
          </a:xfrm>
          <a:prstGeom prst="rect">
            <a:avLst/>
          </a:prstGeom>
          <a:noFill/>
        </p:spPr>
        <p:txBody>
          <a:bodyPr wrap="square" rtlCol="0">
            <a:spAutoFit/>
          </a:bodyPr>
          <a:lstStyle/>
          <a:p>
            <a:pPr algn="ctr"/>
            <a:r>
              <a:rPr lang="en-US" sz="4800" dirty="0" smtClean="0"/>
              <a:t>Habit 2:</a:t>
            </a:r>
          </a:p>
          <a:p>
            <a:pPr algn="ctr"/>
            <a:r>
              <a:rPr lang="en-US" sz="4800" dirty="0" smtClean="0"/>
              <a:t>PLAYFULNESS</a:t>
            </a:r>
            <a:endParaRPr lang="en-US" sz="4800" dirty="0"/>
          </a:p>
        </p:txBody>
      </p:sp>
    </p:spTree>
    <p:extLst>
      <p:ext uri="{BB962C8B-B14F-4D97-AF65-F5344CB8AC3E}">
        <p14:creationId xmlns:p14="http://schemas.microsoft.com/office/powerpoint/2010/main" val="60042278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3999" y="727382"/>
            <a:ext cx="8682271" cy="5419418"/>
          </a:xfrm>
          <a:prstGeom prst="rect">
            <a:avLst/>
          </a:prstGeom>
        </p:spPr>
      </p:pic>
    </p:spTree>
    <p:extLst>
      <p:ext uri="{BB962C8B-B14F-4D97-AF65-F5344CB8AC3E}">
        <p14:creationId xmlns:p14="http://schemas.microsoft.com/office/powerpoint/2010/main" val="2665720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895" y="2674885"/>
            <a:ext cx="8196410" cy="1569660"/>
          </a:xfrm>
          <a:prstGeom prst="rect">
            <a:avLst/>
          </a:prstGeom>
          <a:noFill/>
        </p:spPr>
        <p:txBody>
          <a:bodyPr wrap="square" rtlCol="0">
            <a:spAutoFit/>
          </a:bodyPr>
          <a:lstStyle/>
          <a:p>
            <a:pPr algn="ctr"/>
            <a:r>
              <a:rPr lang="en-US" sz="4800" dirty="0" smtClean="0"/>
              <a:t>Habit 3:</a:t>
            </a:r>
          </a:p>
          <a:p>
            <a:pPr algn="ctr"/>
            <a:r>
              <a:rPr lang="en-US" sz="4800" dirty="0" smtClean="0"/>
              <a:t>PRIOR KNOWLEDGE:</a:t>
            </a:r>
          </a:p>
        </p:txBody>
      </p:sp>
    </p:spTree>
    <p:extLst>
      <p:ext uri="{BB962C8B-B14F-4D97-AF65-F5344CB8AC3E}">
        <p14:creationId xmlns:p14="http://schemas.microsoft.com/office/powerpoint/2010/main" val="3206810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895" y="2674885"/>
            <a:ext cx="8196410" cy="2308324"/>
          </a:xfrm>
          <a:prstGeom prst="rect">
            <a:avLst/>
          </a:prstGeom>
          <a:noFill/>
        </p:spPr>
        <p:txBody>
          <a:bodyPr wrap="square" rtlCol="0">
            <a:spAutoFit/>
          </a:bodyPr>
          <a:lstStyle/>
          <a:p>
            <a:pPr algn="ctr"/>
            <a:r>
              <a:rPr lang="en-US" sz="4800" dirty="0" smtClean="0"/>
              <a:t>Talk:</a:t>
            </a:r>
          </a:p>
          <a:p>
            <a:pPr algn="ctr"/>
            <a:r>
              <a:rPr lang="en-US" sz="4800" dirty="0" smtClean="0"/>
              <a:t>Are </a:t>
            </a:r>
            <a:r>
              <a:rPr lang="en-US" sz="4800" dirty="0" smtClean="0">
                <a:solidFill>
                  <a:srgbClr val="FF0000"/>
                </a:solidFill>
              </a:rPr>
              <a:t>public</a:t>
            </a:r>
            <a:r>
              <a:rPr lang="en-US" sz="4800" dirty="0" smtClean="0"/>
              <a:t> schools </a:t>
            </a:r>
            <a:r>
              <a:rPr lang="en-US" sz="4800" dirty="0" smtClean="0">
                <a:solidFill>
                  <a:srgbClr val="FF0000"/>
                </a:solidFill>
              </a:rPr>
              <a:t>better</a:t>
            </a:r>
            <a:r>
              <a:rPr lang="en-US" sz="4800" dirty="0" smtClean="0"/>
              <a:t> than state schools?</a:t>
            </a:r>
            <a:endParaRPr lang="en-US" sz="4800" dirty="0"/>
          </a:p>
        </p:txBody>
      </p:sp>
    </p:spTree>
    <p:extLst>
      <p:ext uri="{BB962C8B-B14F-4D97-AF65-F5344CB8AC3E}">
        <p14:creationId xmlns:p14="http://schemas.microsoft.com/office/powerpoint/2010/main" val="2936320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895" y="2674885"/>
            <a:ext cx="8196410" cy="1569660"/>
          </a:xfrm>
          <a:prstGeom prst="rect">
            <a:avLst/>
          </a:prstGeom>
          <a:noFill/>
        </p:spPr>
        <p:txBody>
          <a:bodyPr wrap="square" rtlCol="0">
            <a:spAutoFit/>
          </a:bodyPr>
          <a:lstStyle/>
          <a:p>
            <a:pPr algn="ctr"/>
            <a:r>
              <a:rPr lang="en-US" sz="4800" dirty="0" smtClean="0"/>
              <a:t>What if Jane Austen was rewritten by Dylan Thomas?</a:t>
            </a:r>
            <a:endParaRPr lang="en-US" sz="4800" dirty="0"/>
          </a:p>
        </p:txBody>
      </p:sp>
    </p:spTree>
    <p:extLst>
      <p:ext uri="{BB962C8B-B14F-4D97-AF65-F5344CB8AC3E}">
        <p14:creationId xmlns:p14="http://schemas.microsoft.com/office/powerpoint/2010/main" val="34648104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6-20 at 22.07.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9928"/>
            <a:ext cx="9388311" cy="7177928"/>
          </a:xfrm>
          <a:prstGeom prst="rect">
            <a:avLst/>
          </a:prstGeom>
        </p:spPr>
      </p:pic>
    </p:spTree>
    <p:extLst>
      <p:ext uri="{BB962C8B-B14F-4D97-AF65-F5344CB8AC3E}">
        <p14:creationId xmlns:p14="http://schemas.microsoft.com/office/powerpoint/2010/main" val="38780130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895" y="2674885"/>
            <a:ext cx="8196410" cy="2308324"/>
          </a:xfrm>
          <a:prstGeom prst="rect">
            <a:avLst/>
          </a:prstGeom>
          <a:noFill/>
        </p:spPr>
        <p:txBody>
          <a:bodyPr wrap="square" rtlCol="0">
            <a:spAutoFit/>
          </a:bodyPr>
          <a:lstStyle/>
          <a:p>
            <a:pPr algn="ctr"/>
            <a:r>
              <a:rPr lang="en-US" sz="4800" dirty="0" smtClean="0"/>
              <a:t>Habit 4: Writing Well</a:t>
            </a:r>
          </a:p>
          <a:p>
            <a:pPr algn="ctr"/>
            <a:r>
              <a:rPr lang="en-US" sz="4800" dirty="0" smtClean="0"/>
              <a:t>SELF-REGULATION</a:t>
            </a:r>
          </a:p>
          <a:p>
            <a:pPr algn="ctr"/>
            <a:r>
              <a:rPr lang="en-US" sz="4800" dirty="0" smtClean="0"/>
              <a:t> LEXICAL &amp; SYNTACTIC VARIETY</a:t>
            </a:r>
          </a:p>
        </p:txBody>
      </p:sp>
    </p:spTree>
    <p:extLst>
      <p:ext uri="{BB962C8B-B14F-4D97-AF65-F5344CB8AC3E}">
        <p14:creationId xmlns:p14="http://schemas.microsoft.com/office/powerpoint/2010/main" val="17664343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895" y="2453172"/>
            <a:ext cx="8196410" cy="3046988"/>
          </a:xfrm>
          <a:prstGeom prst="rect">
            <a:avLst/>
          </a:prstGeom>
          <a:noFill/>
        </p:spPr>
        <p:txBody>
          <a:bodyPr wrap="square" rtlCol="0">
            <a:spAutoFit/>
          </a:bodyPr>
          <a:lstStyle/>
          <a:p>
            <a:pPr algn="ctr"/>
            <a:r>
              <a:rPr lang="en-US" sz="4800" dirty="0" smtClean="0"/>
              <a:t>NECESSARY</a:t>
            </a:r>
          </a:p>
          <a:p>
            <a:pPr algn="ctr"/>
            <a:r>
              <a:rPr lang="en-US" sz="4800" dirty="0" smtClean="0"/>
              <a:t>ACCOMMODATION</a:t>
            </a:r>
          </a:p>
          <a:p>
            <a:pPr algn="ctr"/>
            <a:r>
              <a:rPr lang="en-US" sz="4800" dirty="0" smtClean="0"/>
              <a:t>HUMOROUS</a:t>
            </a:r>
            <a:br>
              <a:rPr lang="en-US" sz="4800" dirty="0" smtClean="0"/>
            </a:br>
            <a:endParaRPr lang="en-US" sz="4800" dirty="0" smtClean="0"/>
          </a:p>
        </p:txBody>
      </p:sp>
    </p:spTree>
    <p:extLst>
      <p:ext uri="{BB962C8B-B14F-4D97-AF65-F5344CB8AC3E}">
        <p14:creationId xmlns:p14="http://schemas.microsoft.com/office/powerpoint/2010/main" val="3746499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764313">
            <a:off x="148015" y="568378"/>
            <a:ext cx="3805715" cy="5836253"/>
          </a:xfrm>
          <a:prstGeom prst="rect">
            <a:avLst/>
          </a:prstGeom>
          <a:effectLst/>
        </p:spPr>
      </p:pic>
      <p:sp>
        <p:nvSpPr>
          <p:cNvPr id="3" name="TextBox 2"/>
          <p:cNvSpPr txBox="1"/>
          <p:nvPr/>
        </p:nvSpPr>
        <p:spPr>
          <a:xfrm>
            <a:off x="3902490" y="2305089"/>
            <a:ext cx="5241510" cy="2062103"/>
          </a:xfrm>
          <a:prstGeom prst="rect">
            <a:avLst/>
          </a:prstGeom>
          <a:noFill/>
        </p:spPr>
        <p:txBody>
          <a:bodyPr wrap="square" rtlCol="0">
            <a:spAutoFit/>
          </a:bodyPr>
          <a:lstStyle/>
          <a:p>
            <a:r>
              <a:rPr lang="en-US" sz="3200" dirty="0" smtClean="0"/>
              <a:t>‘Habits</a:t>
            </a:r>
            <a:r>
              <a:rPr lang="en-US" sz="3200" dirty="0"/>
              <a:t>, scientists say, emerge because the brain is constantly looking for ways to save effort’ </a:t>
            </a:r>
          </a:p>
        </p:txBody>
      </p:sp>
    </p:spTree>
    <p:extLst>
      <p:ext uri="{BB962C8B-B14F-4D97-AF65-F5344CB8AC3E}">
        <p14:creationId xmlns:p14="http://schemas.microsoft.com/office/powerpoint/2010/main" val="489738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895" y="2674885"/>
            <a:ext cx="8196410" cy="2308324"/>
          </a:xfrm>
          <a:prstGeom prst="rect">
            <a:avLst/>
          </a:prstGeom>
          <a:noFill/>
        </p:spPr>
        <p:txBody>
          <a:bodyPr wrap="square" rtlCol="0">
            <a:spAutoFit/>
          </a:bodyPr>
          <a:lstStyle/>
          <a:p>
            <a:pPr algn="ctr"/>
            <a:r>
              <a:rPr lang="en-US" sz="4800" dirty="0" smtClean="0"/>
              <a:t>4: Writing</a:t>
            </a:r>
          </a:p>
          <a:p>
            <a:pPr algn="ctr"/>
            <a:r>
              <a:rPr lang="en-US" sz="4800" dirty="0" smtClean="0"/>
              <a:t>Describe your journey here today</a:t>
            </a:r>
            <a:endParaRPr lang="en-US" sz="4800" dirty="0"/>
          </a:p>
        </p:txBody>
      </p:sp>
    </p:spTree>
    <p:extLst>
      <p:ext uri="{BB962C8B-B14F-4D97-AF65-F5344CB8AC3E}">
        <p14:creationId xmlns:p14="http://schemas.microsoft.com/office/powerpoint/2010/main" val="365589137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895" y="2674885"/>
            <a:ext cx="8196410" cy="1569660"/>
          </a:xfrm>
          <a:prstGeom prst="rect">
            <a:avLst/>
          </a:prstGeom>
          <a:noFill/>
        </p:spPr>
        <p:txBody>
          <a:bodyPr wrap="square" rtlCol="0">
            <a:spAutoFit/>
          </a:bodyPr>
          <a:lstStyle/>
          <a:p>
            <a:pPr algn="ctr"/>
            <a:r>
              <a:rPr lang="en-US" sz="4800" dirty="0" smtClean="0"/>
              <a:t>Write a biography of a famous writer. How will it begin?</a:t>
            </a:r>
            <a:endParaRPr lang="en-US" sz="4800" dirty="0"/>
          </a:p>
        </p:txBody>
      </p:sp>
    </p:spTree>
    <p:extLst>
      <p:ext uri="{BB962C8B-B14F-4D97-AF65-F5344CB8AC3E}">
        <p14:creationId xmlns:p14="http://schemas.microsoft.com/office/powerpoint/2010/main" val="263603149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457200" y="1371600"/>
            <a:ext cx="7848600"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GB" sz="1600" b="1" dirty="0">
                <a:cs typeface="Times" charset="0"/>
              </a:rPr>
              <a:t>The Life of Charles Dickens</a:t>
            </a:r>
          </a:p>
          <a:p>
            <a:r>
              <a:rPr lang="en-GB" sz="1600" b="1" dirty="0">
                <a:cs typeface="Times" charset="0"/>
              </a:rPr>
              <a:t>Chapter 1</a:t>
            </a:r>
          </a:p>
          <a:p>
            <a:endParaRPr lang="en-GB" sz="1600" b="1" dirty="0">
              <a:cs typeface="Times" charset="0"/>
            </a:endParaRPr>
          </a:p>
          <a:p>
            <a:r>
              <a:rPr lang="en-GB" sz="1600" dirty="0">
                <a:cs typeface="Times" charset="0"/>
              </a:rPr>
              <a:t>CHARLES DICKENS, the most popular novelist of the century, and one of the greatest </a:t>
            </a:r>
            <a:r>
              <a:rPr lang="en-GB" sz="1600" dirty="0" err="1">
                <a:cs typeface="Times" charset="0"/>
              </a:rPr>
              <a:t>humorists</a:t>
            </a:r>
            <a:r>
              <a:rPr lang="en-GB" sz="1600" dirty="0">
                <a:cs typeface="Times" charset="0"/>
              </a:rPr>
              <a:t> that England has produced, was born at </a:t>
            </a:r>
            <a:r>
              <a:rPr lang="en-GB" sz="1600" dirty="0" err="1">
                <a:cs typeface="Times" charset="0"/>
              </a:rPr>
              <a:t>Lanport</a:t>
            </a:r>
            <a:r>
              <a:rPr lang="en-GB" sz="1600" dirty="0">
                <a:cs typeface="Times" charset="0"/>
              </a:rPr>
              <a:t>, in </a:t>
            </a:r>
            <a:r>
              <a:rPr lang="en-GB" sz="1600" dirty="0" err="1">
                <a:cs typeface="Times" charset="0"/>
              </a:rPr>
              <a:t>Portsea</a:t>
            </a:r>
            <a:r>
              <a:rPr lang="en-GB" sz="1600" dirty="0">
                <a:cs typeface="Times" charset="0"/>
              </a:rPr>
              <a:t>, on Friday, the seventh of February, 1812.</a:t>
            </a:r>
          </a:p>
          <a:p>
            <a:endParaRPr lang="en-GB" sz="1600" dirty="0">
              <a:cs typeface="Times" charset="0"/>
            </a:endParaRPr>
          </a:p>
          <a:p>
            <a:r>
              <a:rPr lang="en-GB" sz="1600" dirty="0">
                <a:cs typeface="Times" charset="0"/>
              </a:rPr>
              <a:t>His father, John Dickens, a clerk in the navy pay-office, was at this time stationed in the Portsmouth Dockyard.  He had made acquaintance with the lady, Elizabeth Barrow, who became afterwards his wife, through her elder brother, Thomas Barrow, also engaged on the establishment at Somerset House, and she bore him in all a family of eight children, of whom two died in infancy.  The eldest, Fanny (born 1810), was followed by Charles (entered in the baptismal register of </a:t>
            </a:r>
            <a:r>
              <a:rPr lang="en-GB" sz="1600" dirty="0" err="1">
                <a:cs typeface="Times" charset="0"/>
              </a:rPr>
              <a:t>Portsea</a:t>
            </a:r>
            <a:r>
              <a:rPr lang="en-GB" sz="1600" dirty="0">
                <a:cs typeface="Times" charset="0"/>
              </a:rPr>
              <a:t> as Charles John </a:t>
            </a:r>
            <a:r>
              <a:rPr lang="en-GB" sz="1600" dirty="0" err="1">
                <a:cs typeface="Times" charset="0"/>
              </a:rPr>
              <a:t>Huffham</a:t>
            </a:r>
            <a:r>
              <a:rPr lang="en-GB" sz="1600" dirty="0">
                <a:cs typeface="Times" charset="0"/>
              </a:rPr>
              <a:t>, though on the very rare occasions when he subscribed that name he wrote </a:t>
            </a:r>
            <a:r>
              <a:rPr lang="en-GB" sz="1600" dirty="0" err="1">
                <a:cs typeface="Times" charset="0"/>
              </a:rPr>
              <a:t>Huffam</a:t>
            </a:r>
            <a:r>
              <a:rPr lang="en-GB" sz="1600" dirty="0">
                <a:cs typeface="Times" charset="0"/>
              </a:rPr>
              <a:t>); by another son, named Alfred, who died in childhood; by Letitia (born 1816); by another daughter, Harriet, who died also in childhood; by Frederick (born 1820); by Alfred </a:t>
            </a:r>
            <a:r>
              <a:rPr lang="en-GB" sz="1600" dirty="0" err="1">
                <a:cs typeface="Times" charset="0"/>
              </a:rPr>
              <a:t>Lamert</a:t>
            </a:r>
            <a:r>
              <a:rPr lang="en-GB" sz="1600" dirty="0">
                <a:cs typeface="Times" charset="0"/>
              </a:rPr>
              <a:t> (born 1822); and by Augustus (born 1827).</a:t>
            </a:r>
          </a:p>
          <a:p>
            <a:endParaRPr lang="en-GB" sz="1600" dirty="0">
              <a:cs typeface="Times" charset="0"/>
            </a:endParaRPr>
          </a:p>
          <a:p>
            <a:pPr>
              <a:spcBef>
                <a:spcPct val="50000"/>
              </a:spcBef>
            </a:pPr>
            <a:endParaRPr lang="en-GB" sz="1600" dirty="0">
              <a:ea typeface="Times" charset="0"/>
              <a:cs typeface="Times" charset="0"/>
            </a:endParaRPr>
          </a:p>
        </p:txBody>
      </p:sp>
    </p:spTree>
    <p:extLst>
      <p:ext uri="{BB962C8B-B14F-4D97-AF65-F5344CB8AC3E}">
        <p14:creationId xmlns:p14="http://schemas.microsoft.com/office/powerpoint/2010/main" val="1884564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75780" y="383967"/>
            <a:ext cx="8613729" cy="490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GB" sz="1600" b="1" dirty="0">
                <a:cs typeface="Times" charset="0"/>
              </a:rPr>
              <a:t>DICKENS</a:t>
            </a:r>
          </a:p>
          <a:p>
            <a:endParaRPr lang="en-GB" sz="1600" dirty="0">
              <a:cs typeface="Times" charset="0"/>
            </a:endParaRPr>
          </a:p>
          <a:p>
            <a:r>
              <a:rPr lang="en-GB" sz="1600" dirty="0">
                <a:cs typeface="Times" charset="0"/>
              </a:rPr>
              <a:t>CHARLES DICKENS was dead.  He lay on a narrow green sofa – but there was room enough for him, so spare had he become – in the dining room of Gad’s Hill Place.  He had died in the house which he had first seen as a small boy and which his father had pointed out to him as a suitable object of his ambitions; so great was his father’s hold upon his life that, forty years later, he had bought it.  Now he had gone.  It was customary to close the blinds and curtains, thus enshrouding the corpse in darkness before its last journey to the tomb; but in the dining room of Gad’s Hill the curtains were pulled apart and on this June day the bright sunshine streamed in, glittering on the large mirrors around the room.  The family beside him knew how he enjoyed the light, how he needed the light; and they understood, too, that none of the conventional sombreness of the late Victorian period – the year was 1870 – had ever touched him.</a:t>
            </a:r>
          </a:p>
          <a:p>
            <a:endParaRPr lang="en-GB" sz="1600" dirty="0">
              <a:cs typeface="Times" charset="0"/>
            </a:endParaRPr>
          </a:p>
          <a:p>
            <a:r>
              <a:rPr lang="en-GB" sz="1600" dirty="0">
                <a:cs typeface="Times" charset="0"/>
              </a:rPr>
              <a:t>All the lines and wrinkles which marked the passage of his life were new erased in the stillness of death.  He was not old – he died in his fifty-eighth year – but there had  been signs of premature ageing on a visage so marked and worn; he had acquired, it was said, a “sarcastic look”.  But now all that was gone and his daughter, </a:t>
            </a:r>
            <a:r>
              <a:rPr lang="en-GB" sz="1600" dirty="0" err="1">
                <a:cs typeface="Times" charset="0"/>
              </a:rPr>
              <a:t>Katey</a:t>
            </a:r>
            <a:r>
              <a:rPr lang="en-GB" sz="1600" dirty="0">
                <a:cs typeface="Times" charset="0"/>
              </a:rPr>
              <a:t>, who watched him as he lay dead, noticed how there once more emerged upon his face “beauty and pathos”. </a:t>
            </a:r>
            <a:endParaRPr lang="en-GB" sz="1000" dirty="0">
              <a:cs typeface="Times" charset="0"/>
            </a:endParaRPr>
          </a:p>
          <a:p>
            <a:endParaRPr lang="en-GB" sz="1000" dirty="0">
              <a:cs typeface="Times" charset="0"/>
            </a:endParaRPr>
          </a:p>
          <a:p>
            <a:pPr>
              <a:spcBef>
                <a:spcPct val="50000"/>
              </a:spcBef>
            </a:pPr>
            <a:endParaRPr lang="en-GB" sz="1000" dirty="0">
              <a:ea typeface="Times" charset="0"/>
              <a:cs typeface="Times" charset="0"/>
            </a:endParaRPr>
          </a:p>
        </p:txBody>
      </p:sp>
    </p:spTree>
    <p:extLst>
      <p:ext uri="{BB962C8B-B14F-4D97-AF65-F5344CB8AC3E}">
        <p14:creationId xmlns:p14="http://schemas.microsoft.com/office/powerpoint/2010/main" val="3041088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1895" y="2674885"/>
            <a:ext cx="8196410" cy="830997"/>
          </a:xfrm>
          <a:prstGeom prst="rect">
            <a:avLst/>
          </a:prstGeom>
          <a:noFill/>
        </p:spPr>
        <p:txBody>
          <a:bodyPr wrap="square" rtlCol="0">
            <a:spAutoFit/>
          </a:bodyPr>
          <a:lstStyle/>
          <a:p>
            <a:pPr algn="ctr"/>
            <a:r>
              <a:rPr lang="en-US" sz="4800" dirty="0" smtClean="0"/>
              <a:t>Describe your holiday</a:t>
            </a:r>
            <a:endParaRPr lang="en-US" sz="4800" dirty="0"/>
          </a:p>
        </p:txBody>
      </p:sp>
    </p:spTree>
    <p:extLst>
      <p:ext uri="{BB962C8B-B14F-4D97-AF65-F5344CB8AC3E}">
        <p14:creationId xmlns:p14="http://schemas.microsoft.com/office/powerpoint/2010/main" val="315476047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60400" y="825500"/>
            <a:ext cx="7810500" cy="5207000"/>
          </a:xfrm>
          <a:prstGeom prst="rect">
            <a:avLst/>
          </a:prstGeom>
        </p:spPr>
      </p:pic>
    </p:spTree>
    <p:extLst>
      <p:ext uri="{BB962C8B-B14F-4D97-AF65-F5344CB8AC3E}">
        <p14:creationId xmlns:p14="http://schemas.microsoft.com/office/powerpoint/2010/main" val="42708636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15776"/>
            <a:ext cx="9144000" cy="1470025"/>
          </a:xfrm>
        </p:spPr>
        <p:txBody>
          <a:bodyPr>
            <a:noAutofit/>
          </a:bodyPr>
          <a:lstStyle/>
          <a:p>
            <a:pPr marL="742950" indent="-742950" algn="l"/>
            <a:r>
              <a:rPr lang="en-US" sz="2800" dirty="0" smtClean="0"/>
              <a:t>	For your next holiday, why don’t you take all your money and put it on the fire? Then stand in a fridge for a week, beating your children with a baseball bat until their arms and legs break. And then, after you’ve eaten some melted cheese, dislocate your shoulder.</a:t>
            </a:r>
            <a:br>
              <a:rPr lang="en-US" sz="2800" dirty="0" smtClean="0"/>
            </a:br>
            <a:r>
              <a:rPr lang="en-US" sz="2800" dirty="0" smtClean="0"/>
              <a:t/>
            </a:r>
            <a:br>
              <a:rPr lang="en-US" sz="2800" dirty="0" smtClean="0"/>
            </a:br>
            <a:r>
              <a:rPr lang="en-US" sz="2800" dirty="0" smtClean="0"/>
              <a:t>If all of this appeals then you are probably one of the 1.3 million British people …</a:t>
            </a:r>
            <a:endParaRPr lang="en-US" sz="2800" dirty="0"/>
          </a:p>
        </p:txBody>
      </p:sp>
      <p:sp>
        <p:nvSpPr>
          <p:cNvPr id="3" name="TextBox 2"/>
          <p:cNvSpPr txBox="1"/>
          <p:nvPr/>
        </p:nvSpPr>
        <p:spPr>
          <a:xfrm>
            <a:off x="663283" y="4929460"/>
            <a:ext cx="8147517" cy="523220"/>
          </a:xfrm>
          <a:prstGeom prst="rect">
            <a:avLst/>
          </a:prstGeom>
          <a:noFill/>
        </p:spPr>
        <p:txBody>
          <a:bodyPr wrap="square" rtlCol="0">
            <a:spAutoFit/>
          </a:bodyPr>
          <a:lstStyle/>
          <a:p>
            <a:pPr marL="742950" indent="-742950"/>
            <a:r>
              <a:rPr lang="en-US" sz="2800" kern="1200" dirty="0" smtClean="0"/>
              <a:t> … who go on a skiing holiday at this time of year. </a:t>
            </a:r>
            <a:endParaRPr lang="en-US" sz="2800" kern="1200" dirty="0"/>
          </a:p>
        </p:txBody>
      </p:sp>
    </p:spTree>
    <p:extLst>
      <p:ext uri="{BB962C8B-B14F-4D97-AF65-F5344CB8AC3E}">
        <p14:creationId xmlns:p14="http://schemas.microsoft.com/office/powerpoint/2010/main" val="3831828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69121" y="2688360"/>
            <a:ext cx="6629400" cy="4343400"/>
          </a:xfrm>
          <a:prstGeom prst="rect">
            <a:avLst/>
          </a:prstGeom>
        </p:spPr>
      </p:pic>
      <p:sp>
        <p:nvSpPr>
          <p:cNvPr id="3" name="TextBox 2"/>
          <p:cNvSpPr txBox="1"/>
          <p:nvPr/>
        </p:nvSpPr>
        <p:spPr>
          <a:xfrm>
            <a:off x="201576" y="1297511"/>
            <a:ext cx="7438161" cy="1938992"/>
          </a:xfrm>
          <a:prstGeom prst="rect">
            <a:avLst/>
          </a:prstGeom>
          <a:noFill/>
        </p:spPr>
        <p:txBody>
          <a:bodyPr wrap="square" rtlCol="0">
            <a:spAutoFit/>
          </a:bodyPr>
          <a:lstStyle/>
          <a:p>
            <a:pPr algn="ctr"/>
            <a:r>
              <a:rPr lang="en-US" sz="6000" dirty="0"/>
              <a:t>	T</a:t>
            </a:r>
            <a:r>
              <a:rPr lang="en-US" sz="6000" dirty="0" smtClean="0"/>
              <a:t>he habits of literacy distilled</a:t>
            </a:r>
            <a:endParaRPr lang="en-US" sz="6000" dirty="0"/>
          </a:p>
        </p:txBody>
      </p:sp>
    </p:spTree>
    <p:extLst>
      <p:ext uri="{BB962C8B-B14F-4D97-AF65-F5344CB8AC3E}">
        <p14:creationId xmlns:p14="http://schemas.microsoft.com/office/powerpoint/2010/main" val="48936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9218" y="579442"/>
            <a:ext cx="7566667" cy="5632312"/>
          </a:xfrm>
          <a:prstGeom prst="rect">
            <a:avLst/>
          </a:prstGeom>
          <a:noFill/>
        </p:spPr>
        <p:txBody>
          <a:bodyPr wrap="square" rtlCol="0">
            <a:spAutoFit/>
          </a:bodyPr>
          <a:lstStyle/>
          <a:p>
            <a:r>
              <a:rPr lang="en-US" sz="3600" dirty="0" smtClean="0"/>
              <a:t>1 Remember the Matthew Effect</a:t>
            </a:r>
          </a:p>
          <a:p>
            <a:r>
              <a:rPr lang="en-US" sz="3600" dirty="0" smtClean="0"/>
              <a:t>2 Build and link to prior knowledge</a:t>
            </a:r>
          </a:p>
          <a:p>
            <a:r>
              <a:rPr lang="en-US" sz="3600" dirty="0"/>
              <a:t>3</a:t>
            </a:r>
            <a:r>
              <a:rPr lang="en-US" sz="3600" dirty="0" smtClean="0"/>
              <a:t> Know and teach the language of power – especially of </a:t>
            </a:r>
            <a:r>
              <a:rPr lang="en-US" sz="3600" dirty="0" err="1" smtClean="0"/>
              <a:t>depersonalisation</a:t>
            </a:r>
            <a:endParaRPr lang="en-US" sz="3600" dirty="0" smtClean="0"/>
          </a:p>
          <a:p>
            <a:r>
              <a:rPr lang="en-US" sz="3600" dirty="0" smtClean="0"/>
              <a:t>4 Demonstrate the process of writing</a:t>
            </a:r>
          </a:p>
          <a:p>
            <a:r>
              <a:rPr lang="en-US" sz="3600" dirty="0" smtClean="0"/>
              <a:t>5 </a:t>
            </a:r>
            <a:r>
              <a:rPr lang="en-US" sz="3600" dirty="0" err="1" smtClean="0"/>
              <a:t>Naturalise</a:t>
            </a:r>
            <a:r>
              <a:rPr lang="en-US" sz="3600" dirty="0" smtClean="0"/>
              <a:t> reading</a:t>
            </a:r>
          </a:p>
          <a:p>
            <a:endParaRPr lang="en-US" sz="3600" dirty="0"/>
          </a:p>
          <a:p>
            <a:endParaRPr lang="en-US" sz="3600" dirty="0" smtClean="0"/>
          </a:p>
          <a:p>
            <a:r>
              <a:rPr lang="en-US" sz="3600" dirty="0" smtClean="0"/>
              <a:t>(Bonus: playfulness is allowed in classrooms)</a:t>
            </a:r>
            <a:endParaRPr lang="en-US" sz="3600" dirty="0"/>
          </a:p>
        </p:txBody>
      </p:sp>
    </p:spTree>
    <p:extLst>
      <p:ext uri="{BB962C8B-B14F-4D97-AF65-F5344CB8AC3E}">
        <p14:creationId xmlns:p14="http://schemas.microsoft.com/office/powerpoint/2010/main" val="20176628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45763"/>
            <a:ext cx="9745899" cy="5816600"/>
          </a:xfrm>
          <a:prstGeom prst="rect">
            <a:avLst/>
          </a:prstGeom>
        </p:spPr>
      </p:pic>
    </p:spTree>
    <p:extLst>
      <p:ext uri="{BB962C8B-B14F-4D97-AF65-F5344CB8AC3E}">
        <p14:creationId xmlns:p14="http://schemas.microsoft.com/office/powerpoint/2010/main" val="35603944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764313">
            <a:off x="148015" y="568378"/>
            <a:ext cx="3805715" cy="5836253"/>
          </a:xfrm>
          <a:prstGeom prst="rect">
            <a:avLst/>
          </a:prstGeom>
          <a:effectLst/>
        </p:spPr>
      </p:pic>
      <p:sp>
        <p:nvSpPr>
          <p:cNvPr id="3" name="TextBox 2"/>
          <p:cNvSpPr txBox="1"/>
          <p:nvPr/>
        </p:nvSpPr>
        <p:spPr>
          <a:xfrm>
            <a:off x="3902490" y="1150463"/>
            <a:ext cx="5241510" cy="3046988"/>
          </a:xfrm>
          <a:prstGeom prst="rect">
            <a:avLst/>
          </a:prstGeom>
          <a:noFill/>
        </p:spPr>
        <p:txBody>
          <a:bodyPr wrap="square" rtlCol="0">
            <a:spAutoFit/>
          </a:bodyPr>
          <a:lstStyle/>
          <a:p>
            <a:r>
              <a:rPr lang="en-US" sz="3200" dirty="0" smtClean="0"/>
              <a:t>‘</a:t>
            </a:r>
            <a:r>
              <a:rPr lang="en-US" sz="3200" dirty="0"/>
              <a:t>That’s why signing kids up for piano lessons or sports is so important. It has nothing to do with creating a good musician or a five year-old soccer star’</a:t>
            </a:r>
            <a:r>
              <a:rPr lang="en-GB" sz="3200" dirty="0" smtClean="0">
                <a:effectLst/>
              </a:rPr>
              <a:t> </a:t>
            </a:r>
            <a:endParaRPr lang="en-US" sz="3200" dirty="0"/>
          </a:p>
        </p:txBody>
      </p:sp>
    </p:spTree>
    <p:extLst>
      <p:ext uri="{BB962C8B-B14F-4D97-AF65-F5344CB8AC3E}">
        <p14:creationId xmlns:p14="http://schemas.microsoft.com/office/powerpoint/2010/main" val="12499786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6-19 at 07.05.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118" y="0"/>
            <a:ext cx="5267177" cy="6858000"/>
          </a:xfrm>
          <a:prstGeom prst="rect">
            <a:avLst/>
          </a:prstGeom>
        </p:spPr>
      </p:pic>
    </p:spTree>
    <p:extLst>
      <p:ext uri="{BB962C8B-B14F-4D97-AF65-F5344CB8AC3E}">
        <p14:creationId xmlns:p14="http://schemas.microsoft.com/office/powerpoint/2010/main" val="31022554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6-19 at 07.05.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029"/>
            <a:ext cx="9144000" cy="6585971"/>
          </a:xfrm>
          <a:prstGeom prst="rect">
            <a:avLst/>
          </a:prstGeom>
        </p:spPr>
      </p:pic>
    </p:spTree>
    <p:extLst>
      <p:ext uri="{BB962C8B-B14F-4D97-AF65-F5344CB8AC3E}">
        <p14:creationId xmlns:p14="http://schemas.microsoft.com/office/powerpoint/2010/main" val="2203317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6-19 at 07.05.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27992"/>
          </a:xfrm>
          <a:prstGeom prst="rect">
            <a:avLst/>
          </a:prstGeom>
        </p:spPr>
      </p:pic>
    </p:spTree>
    <p:extLst>
      <p:ext uri="{BB962C8B-B14F-4D97-AF65-F5344CB8AC3E}">
        <p14:creationId xmlns:p14="http://schemas.microsoft.com/office/powerpoint/2010/main" val="4089830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6-19 at 07.06.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1556"/>
            <a:ext cx="9144000" cy="6406444"/>
          </a:xfrm>
          <a:prstGeom prst="rect">
            <a:avLst/>
          </a:prstGeom>
        </p:spPr>
      </p:pic>
    </p:spTree>
    <p:extLst>
      <p:ext uri="{BB962C8B-B14F-4D97-AF65-F5344CB8AC3E}">
        <p14:creationId xmlns:p14="http://schemas.microsoft.com/office/powerpoint/2010/main" val="35202970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6-19 at 07.11.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99"/>
            <a:ext cx="9144000" cy="6555373"/>
          </a:xfrm>
          <a:prstGeom prst="rect">
            <a:avLst/>
          </a:prstGeom>
        </p:spPr>
      </p:pic>
    </p:spTree>
    <p:extLst>
      <p:ext uri="{BB962C8B-B14F-4D97-AF65-F5344CB8AC3E}">
        <p14:creationId xmlns:p14="http://schemas.microsoft.com/office/powerpoint/2010/main" val="167158256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6-19 at 07.11.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165" y="0"/>
            <a:ext cx="4838646" cy="6858000"/>
          </a:xfrm>
          <a:prstGeom prst="rect">
            <a:avLst/>
          </a:prstGeom>
        </p:spPr>
      </p:pic>
    </p:spTree>
    <p:extLst>
      <p:ext uri="{BB962C8B-B14F-4D97-AF65-F5344CB8AC3E}">
        <p14:creationId xmlns:p14="http://schemas.microsoft.com/office/powerpoint/2010/main" val="2965896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6-19 at 07.11.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0350" y="0"/>
            <a:ext cx="5315441" cy="6858000"/>
          </a:xfrm>
          <a:prstGeom prst="rect">
            <a:avLst/>
          </a:prstGeom>
        </p:spPr>
      </p:pic>
    </p:spTree>
    <p:extLst>
      <p:ext uri="{BB962C8B-B14F-4D97-AF65-F5344CB8AC3E}">
        <p14:creationId xmlns:p14="http://schemas.microsoft.com/office/powerpoint/2010/main" val="3533573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6-19 at 07.06.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213991" cy="6858000"/>
          </a:xfrm>
          <a:prstGeom prst="rect">
            <a:avLst/>
          </a:prstGeom>
        </p:spPr>
      </p:pic>
    </p:spTree>
    <p:extLst>
      <p:ext uri="{BB962C8B-B14F-4D97-AF65-F5344CB8AC3E}">
        <p14:creationId xmlns:p14="http://schemas.microsoft.com/office/powerpoint/2010/main" val="3201223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6-19 at 07.06.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
            <a:ext cx="9144000" cy="6515100"/>
          </a:xfrm>
          <a:prstGeom prst="rect">
            <a:avLst/>
          </a:prstGeom>
        </p:spPr>
      </p:pic>
    </p:spTree>
    <p:extLst>
      <p:ext uri="{BB962C8B-B14F-4D97-AF65-F5344CB8AC3E}">
        <p14:creationId xmlns:p14="http://schemas.microsoft.com/office/powerpoint/2010/main" val="2094871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6-19 at 07.06.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9203"/>
            <a:ext cx="9144000" cy="6308797"/>
          </a:xfrm>
          <a:prstGeom prst="rect">
            <a:avLst/>
          </a:prstGeom>
        </p:spPr>
      </p:pic>
    </p:spTree>
    <p:extLst>
      <p:ext uri="{BB962C8B-B14F-4D97-AF65-F5344CB8AC3E}">
        <p14:creationId xmlns:p14="http://schemas.microsoft.com/office/powerpoint/2010/main" val="3935038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43840" y="1962863"/>
            <a:ext cx="3674916" cy="1754327"/>
          </a:xfrm>
          <a:prstGeom prst="rect">
            <a:avLst/>
          </a:prstGeom>
          <a:noFill/>
        </p:spPr>
        <p:txBody>
          <a:bodyPr wrap="square" rtlCol="0">
            <a:spAutoFit/>
          </a:bodyPr>
          <a:lstStyle/>
          <a:p>
            <a:r>
              <a:rPr lang="en-US" sz="5400" dirty="0" smtClean="0"/>
              <a:t>The Story So Far … </a:t>
            </a:r>
            <a:endParaRPr lang="en-US" sz="5400" dirty="0"/>
          </a:p>
        </p:txBody>
      </p:sp>
      <p:pic>
        <p:nvPicPr>
          <p:cNvPr id="5" name="Picture 4"/>
          <p:cNvPicPr>
            <a:picLocks noChangeAspect="1"/>
          </p:cNvPicPr>
          <p:nvPr/>
        </p:nvPicPr>
        <p:blipFill>
          <a:blip r:embed="rId2"/>
          <a:stretch>
            <a:fillRect/>
          </a:stretch>
        </p:blipFill>
        <p:spPr>
          <a:xfrm rot="20024933">
            <a:off x="2674415" y="2947695"/>
            <a:ext cx="9144000" cy="4983480"/>
          </a:xfrm>
          <a:prstGeom prst="rect">
            <a:avLst/>
          </a:prstGeom>
        </p:spPr>
      </p:pic>
    </p:spTree>
    <p:extLst>
      <p:ext uri="{BB962C8B-B14F-4D97-AF65-F5344CB8AC3E}">
        <p14:creationId xmlns:p14="http://schemas.microsoft.com/office/powerpoint/2010/main" val="30077658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1577" y="1297511"/>
            <a:ext cx="4797514" cy="4870154"/>
          </a:xfrm>
          <a:prstGeom prst="rect">
            <a:avLst/>
          </a:prstGeom>
          <a:noFill/>
        </p:spPr>
        <p:txBody>
          <a:bodyPr wrap="square" rtlCol="0">
            <a:spAutoFit/>
          </a:bodyPr>
          <a:lstStyle/>
          <a:p>
            <a:pPr algn="ctr"/>
            <a:r>
              <a:rPr lang="en-US" sz="6000" b="1" dirty="0"/>
              <a:t>The limits of my language mean the limits of my world</a:t>
            </a:r>
            <a:endParaRPr lang="en-US" sz="6000" dirty="0"/>
          </a:p>
        </p:txBody>
      </p:sp>
      <p:pic>
        <p:nvPicPr>
          <p:cNvPr id="2" name="Picture 1"/>
          <p:cNvPicPr>
            <a:picLocks noChangeAspect="1"/>
          </p:cNvPicPr>
          <p:nvPr/>
        </p:nvPicPr>
        <p:blipFill>
          <a:blip r:embed="rId3"/>
          <a:stretch>
            <a:fillRect/>
          </a:stretch>
        </p:blipFill>
        <p:spPr>
          <a:xfrm>
            <a:off x="4999090" y="892535"/>
            <a:ext cx="3910577" cy="4994873"/>
          </a:xfrm>
          <a:prstGeom prst="rect">
            <a:avLst/>
          </a:prstGeom>
        </p:spPr>
      </p:pic>
    </p:spTree>
    <p:extLst>
      <p:ext uri="{BB962C8B-B14F-4D97-AF65-F5344CB8AC3E}">
        <p14:creationId xmlns:p14="http://schemas.microsoft.com/office/powerpoint/2010/main" val="3115720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9162" y="2567819"/>
            <a:ext cx="6400800" cy="1752600"/>
          </a:xfrm>
        </p:spPr>
        <p:txBody>
          <a:bodyPr>
            <a:normAutofit/>
          </a:bodyPr>
          <a:lstStyle/>
          <a:p>
            <a:r>
              <a:rPr lang="en-US" sz="2800" dirty="0" smtClean="0"/>
              <a:t>Geoff Barton</a:t>
            </a:r>
          </a:p>
          <a:p>
            <a:r>
              <a:rPr lang="en-US" sz="2800" dirty="0" smtClean="0"/>
              <a:t>Festival of Education 2014</a:t>
            </a:r>
          </a:p>
          <a:p>
            <a:r>
              <a:rPr lang="en-US" sz="2800" dirty="0" smtClean="0"/>
              <a:t>21 June 2014</a:t>
            </a:r>
          </a:p>
          <a:p>
            <a:endParaRPr lang="en-US" dirty="0"/>
          </a:p>
        </p:txBody>
      </p:sp>
      <p:sp>
        <p:nvSpPr>
          <p:cNvPr id="4" name="Subtitle 2"/>
          <p:cNvSpPr txBox="1">
            <a:spLocks/>
          </p:cNvSpPr>
          <p:nvPr/>
        </p:nvSpPr>
        <p:spPr>
          <a:xfrm>
            <a:off x="-249162" y="4472819"/>
            <a:ext cx="6400800" cy="1752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dirty="0" err="1" smtClean="0"/>
              <a:t>geoffbarton.co.uk</a:t>
            </a:r>
            <a:r>
              <a:rPr lang="en-US" sz="1400" dirty="0" smtClean="0"/>
              <a:t>/</a:t>
            </a:r>
            <a:r>
              <a:rPr lang="en-US" sz="1400" dirty="0" err="1" smtClean="0"/>
              <a:t>teacher_resources</a:t>
            </a:r>
            <a:r>
              <a:rPr lang="en-US" sz="1400" dirty="0" smtClean="0"/>
              <a:t> </a:t>
            </a:r>
          </a:p>
          <a:p>
            <a:r>
              <a:rPr lang="en-US" sz="1400" dirty="0" smtClean="0"/>
              <a:t>(Number 129)</a:t>
            </a:r>
          </a:p>
          <a:p>
            <a:endParaRPr lang="en-US" sz="1400" dirty="0" smtClean="0"/>
          </a:p>
          <a:p>
            <a:r>
              <a:rPr lang="en-US" sz="1400" dirty="0" smtClean="0"/>
              <a:t>Twitter: @</a:t>
            </a:r>
            <a:r>
              <a:rPr lang="en-US" sz="1400" dirty="0" err="1" smtClean="0"/>
              <a:t>RealGeoffBarton</a:t>
            </a:r>
            <a:endParaRPr lang="en-US" sz="1400" dirty="0"/>
          </a:p>
        </p:txBody>
      </p:sp>
      <p:pic>
        <p:nvPicPr>
          <p:cNvPr id="6" name="Picture 5"/>
          <p:cNvPicPr>
            <a:picLocks noChangeAspect="1"/>
          </p:cNvPicPr>
          <p:nvPr/>
        </p:nvPicPr>
        <p:blipFill>
          <a:blip r:embed="rId2"/>
          <a:stretch>
            <a:fillRect/>
          </a:stretch>
        </p:blipFill>
        <p:spPr>
          <a:xfrm>
            <a:off x="-1" y="-1365319"/>
            <a:ext cx="12513489" cy="8561986"/>
          </a:xfrm>
          <a:prstGeom prst="rect">
            <a:avLst/>
          </a:prstGeom>
        </p:spPr>
      </p:pic>
      <p:sp>
        <p:nvSpPr>
          <p:cNvPr id="2" name="Title 1"/>
          <p:cNvSpPr>
            <a:spLocks noGrp="1"/>
          </p:cNvSpPr>
          <p:nvPr>
            <p:ph type="ctrTitle"/>
          </p:nvPr>
        </p:nvSpPr>
        <p:spPr>
          <a:xfrm>
            <a:off x="-850295" y="2077761"/>
            <a:ext cx="7772400" cy="1470025"/>
          </a:xfrm>
        </p:spPr>
        <p:txBody>
          <a:bodyPr/>
          <a:lstStyle/>
          <a:p>
            <a:r>
              <a:rPr lang="en-US" b="1" dirty="0" smtClean="0"/>
              <a:t>THE HABITS OF LITERACY</a:t>
            </a:r>
            <a:endParaRPr lang="en-US" b="1" dirty="0"/>
          </a:p>
        </p:txBody>
      </p:sp>
      <p:sp>
        <p:nvSpPr>
          <p:cNvPr id="9" name="Subtitle 2"/>
          <p:cNvSpPr txBox="1">
            <a:spLocks/>
          </p:cNvSpPr>
          <p:nvPr/>
        </p:nvSpPr>
        <p:spPr>
          <a:xfrm>
            <a:off x="-1" y="5981700"/>
            <a:ext cx="9677213" cy="17526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800" dirty="0" smtClean="0">
                <a:solidFill>
                  <a:srgbClr val="000000"/>
                </a:solidFill>
              </a:rPr>
              <a:t>Geoff Barton </a:t>
            </a:r>
            <a:r>
              <a:rPr lang="en-US" sz="2800" dirty="0" smtClean="0">
                <a:solidFill>
                  <a:srgbClr val="000000"/>
                </a:solidFill>
                <a:sym typeface="Symbol"/>
              </a:rPr>
              <a:t></a:t>
            </a:r>
            <a:r>
              <a:rPr lang="en-US" sz="2800" dirty="0" smtClean="0">
                <a:solidFill>
                  <a:srgbClr val="000000"/>
                </a:solidFill>
              </a:rPr>
              <a:t> Festival of Education </a:t>
            </a:r>
            <a:r>
              <a:rPr lang="en-US" sz="2800" dirty="0" smtClean="0">
                <a:solidFill>
                  <a:srgbClr val="000000"/>
                </a:solidFill>
                <a:sym typeface="Symbol"/>
              </a:rPr>
              <a:t></a:t>
            </a:r>
            <a:r>
              <a:rPr lang="en-US" sz="2800" dirty="0" smtClean="0">
                <a:solidFill>
                  <a:srgbClr val="000000"/>
                </a:solidFill>
              </a:rPr>
              <a:t> 21 June 2014</a:t>
            </a:r>
          </a:p>
          <a:p>
            <a:pPr algn="l"/>
            <a:r>
              <a:rPr lang="en-US" sz="1600" dirty="0" smtClean="0">
                <a:solidFill>
                  <a:srgbClr val="000000"/>
                </a:solidFill>
              </a:rPr>
              <a:t>Download this presentation free at: </a:t>
            </a:r>
            <a:r>
              <a:rPr lang="en-US" sz="1600" dirty="0" err="1" smtClean="0">
                <a:solidFill>
                  <a:srgbClr val="000000"/>
                </a:solidFill>
              </a:rPr>
              <a:t>geoffbarton.co.uk</a:t>
            </a:r>
            <a:r>
              <a:rPr lang="en-US" sz="1600" dirty="0" smtClean="0">
                <a:solidFill>
                  <a:srgbClr val="000000"/>
                </a:solidFill>
              </a:rPr>
              <a:t>/</a:t>
            </a:r>
            <a:r>
              <a:rPr lang="en-US" sz="1600" dirty="0" err="1" smtClean="0">
                <a:solidFill>
                  <a:srgbClr val="000000"/>
                </a:solidFill>
              </a:rPr>
              <a:t>teacher_resources</a:t>
            </a:r>
            <a:r>
              <a:rPr lang="en-US" sz="1600" dirty="0" smtClean="0">
                <a:solidFill>
                  <a:srgbClr val="000000"/>
                </a:solidFill>
              </a:rPr>
              <a:t> (Number 129) </a:t>
            </a:r>
            <a:r>
              <a:rPr lang="en-US" sz="1600" dirty="0" smtClean="0">
                <a:solidFill>
                  <a:srgbClr val="000000"/>
                </a:solidFill>
                <a:sym typeface="Symbol"/>
              </a:rPr>
              <a:t></a:t>
            </a:r>
            <a:r>
              <a:rPr lang="en-US" sz="1600" dirty="0" smtClean="0">
                <a:solidFill>
                  <a:srgbClr val="000000"/>
                </a:solidFill>
              </a:rPr>
              <a:t> </a:t>
            </a:r>
          </a:p>
          <a:p>
            <a:pPr algn="l"/>
            <a:r>
              <a:rPr lang="en-US" sz="1600" dirty="0" smtClean="0">
                <a:solidFill>
                  <a:srgbClr val="000000"/>
                </a:solidFill>
              </a:rPr>
              <a:t>Twitter: @</a:t>
            </a:r>
            <a:r>
              <a:rPr lang="en-US" sz="1600" dirty="0" err="1" smtClean="0">
                <a:solidFill>
                  <a:srgbClr val="000000"/>
                </a:solidFill>
              </a:rPr>
              <a:t>RealGeoffBarton</a:t>
            </a:r>
            <a:endParaRPr lang="en-US" sz="1600" dirty="0" smtClean="0">
              <a:solidFill>
                <a:srgbClr val="000000"/>
              </a:solidFill>
            </a:endParaRPr>
          </a:p>
          <a:p>
            <a:pPr algn="l"/>
            <a:endParaRPr lang="en-US" sz="2800" dirty="0" smtClean="0"/>
          </a:p>
          <a:p>
            <a:pPr algn="l"/>
            <a:endParaRPr lang="en-US" dirty="0"/>
          </a:p>
        </p:txBody>
      </p:sp>
    </p:spTree>
    <p:extLst>
      <p:ext uri="{BB962C8B-B14F-4D97-AF65-F5344CB8AC3E}">
        <p14:creationId xmlns:p14="http://schemas.microsoft.com/office/powerpoint/2010/main" val="255936243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5990" y="2539626"/>
            <a:ext cx="3688844" cy="2308324"/>
          </a:xfrm>
          <a:prstGeom prst="rect">
            <a:avLst/>
          </a:prstGeom>
          <a:noFill/>
        </p:spPr>
        <p:txBody>
          <a:bodyPr wrap="square" rtlCol="0">
            <a:spAutoFit/>
          </a:bodyPr>
          <a:lstStyle/>
          <a:p>
            <a:r>
              <a:rPr lang="en-US" sz="4800" dirty="0" smtClean="0"/>
              <a:t>PS: </a:t>
            </a:r>
          </a:p>
          <a:p>
            <a:r>
              <a:rPr lang="en-US" sz="4800" dirty="0" smtClean="0"/>
              <a:t>Read the right books*</a:t>
            </a:r>
            <a:endParaRPr lang="en-US" sz="4800" dirty="0"/>
          </a:p>
        </p:txBody>
      </p:sp>
      <p:pic>
        <p:nvPicPr>
          <p:cNvPr id="3" name="Picture 2"/>
          <p:cNvPicPr>
            <a:picLocks noChangeAspect="1"/>
          </p:cNvPicPr>
          <p:nvPr/>
        </p:nvPicPr>
        <p:blipFill>
          <a:blip r:embed="rId2"/>
          <a:stretch>
            <a:fillRect/>
          </a:stretch>
        </p:blipFill>
        <p:spPr>
          <a:xfrm rot="1133749">
            <a:off x="4660900" y="600374"/>
            <a:ext cx="3999611" cy="5194300"/>
          </a:xfrm>
          <a:prstGeom prst="rect">
            <a:avLst/>
          </a:prstGeom>
        </p:spPr>
      </p:pic>
      <p:sp>
        <p:nvSpPr>
          <p:cNvPr id="4" name="TextBox 3"/>
          <p:cNvSpPr txBox="1"/>
          <p:nvPr/>
        </p:nvSpPr>
        <p:spPr>
          <a:xfrm>
            <a:off x="621386" y="6102290"/>
            <a:ext cx="3688844" cy="400110"/>
          </a:xfrm>
          <a:prstGeom prst="rect">
            <a:avLst/>
          </a:prstGeom>
          <a:noFill/>
        </p:spPr>
        <p:txBody>
          <a:bodyPr wrap="square" rtlCol="0">
            <a:spAutoFit/>
          </a:bodyPr>
          <a:lstStyle/>
          <a:p>
            <a:r>
              <a:rPr lang="en-US" sz="2000" dirty="0" smtClean="0"/>
              <a:t>*Perfect gift for family &amp; friends</a:t>
            </a:r>
            <a:endParaRPr lang="en-US" sz="2000" dirty="0"/>
          </a:p>
        </p:txBody>
      </p:sp>
      <p:sp>
        <p:nvSpPr>
          <p:cNvPr id="5" name="TextBox 4"/>
          <p:cNvSpPr txBox="1"/>
          <p:nvPr/>
        </p:nvSpPr>
        <p:spPr>
          <a:xfrm>
            <a:off x="4310230" y="6100779"/>
            <a:ext cx="4507883" cy="707886"/>
          </a:xfrm>
          <a:prstGeom prst="rect">
            <a:avLst/>
          </a:prstGeom>
          <a:noFill/>
        </p:spPr>
        <p:txBody>
          <a:bodyPr wrap="square" rtlCol="0">
            <a:spAutoFit/>
          </a:bodyPr>
          <a:lstStyle/>
          <a:p>
            <a:pPr algn="ctr"/>
            <a:r>
              <a:rPr lang="en-US" sz="2000" dirty="0" smtClean="0"/>
              <a:t>* Come and say hello at the </a:t>
            </a:r>
            <a:r>
              <a:rPr lang="en-US" sz="2000" dirty="0" err="1" smtClean="0"/>
              <a:t>Routledge</a:t>
            </a:r>
            <a:r>
              <a:rPr lang="en-US" sz="2000" dirty="0" smtClean="0"/>
              <a:t> stand from 13:10</a:t>
            </a:r>
            <a:endParaRPr lang="en-US" sz="2000" dirty="0"/>
          </a:p>
        </p:txBody>
      </p:sp>
    </p:spTree>
    <p:extLst>
      <p:ext uri="{BB962C8B-B14F-4D97-AF65-F5344CB8AC3E}">
        <p14:creationId xmlns:p14="http://schemas.microsoft.com/office/powerpoint/2010/main" val="11398813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34367468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9491" y="-1393484"/>
            <a:ext cx="9976219" cy="8655603"/>
          </a:xfrm>
          <a:prstGeom prst="rect">
            <a:avLst/>
          </a:prstGeom>
        </p:spPr>
      </p:pic>
    </p:spTree>
    <p:extLst>
      <p:ext uri="{BB962C8B-B14F-4D97-AF65-F5344CB8AC3E}">
        <p14:creationId xmlns:p14="http://schemas.microsoft.com/office/powerpoint/2010/main" val="1831065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1500" y="0"/>
            <a:ext cx="10287000" cy="6858000"/>
          </a:xfrm>
          <a:prstGeom prst="rect">
            <a:avLst/>
          </a:prstGeom>
        </p:spPr>
      </p:pic>
    </p:spTree>
    <p:extLst>
      <p:ext uri="{BB962C8B-B14F-4D97-AF65-F5344CB8AC3E}">
        <p14:creationId xmlns:p14="http://schemas.microsoft.com/office/powerpoint/2010/main" val="25722239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4808" y="1424039"/>
            <a:ext cx="8408055" cy="5016758"/>
          </a:xfrm>
          <a:prstGeom prst="rect">
            <a:avLst/>
          </a:prstGeom>
          <a:noFill/>
        </p:spPr>
        <p:txBody>
          <a:bodyPr wrap="square" rtlCol="0">
            <a:spAutoFit/>
          </a:bodyPr>
          <a:lstStyle/>
          <a:p>
            <a:pPr algn="ctr"/>
            <a:r>
              <a:rPr lang="en-US" sz="8000" dirty="0" smtClean="0"/>
              <a:t>WORD RICH</a:t>
            </a:r>
          </a:p>
          <a:p>
            <a:pPr algn="ctr"/>
            <a:r>
              <a:rPr lang="en-US" sz="8000" dirty="0" smtClean="0"/>
              <a:t>&amp;</a:t>
            </a:r>
          </a:p>
          <a:p>
            <a:pPr algn="ctr"/>
            <a:r>
              <a:rPr lang="en-US" sz="8000" dirty="0" smtClean="0"/>
              <a:t>WORD POOR</a:t>
            </a:r>
          </a:p>
          <a:p>
            <a:pPr algn="ctr"/>
            <a:endParaRPr lang="en-US" sz="8000" dirty="0"/>
          </a:p>
        </p:txBody>
      </p:sp>
    </p:spTree>
    <p:extLst>
      <p:ext uri="{BB962C8B-B14F-4D97-AF65-F5344CB8AC3E}">
        <p14:creationId xmlns:p14="http://schemas.microsoft.com/office/powerpoint/2010/main" val="9883742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2650</TotalTime>
  <Words>1236</Words>
  <Application>Microsoft Macintosh PowerPoint</Application>
  <PresentationFormat>On-screen Show (4:3)</PresentationFormat>
  <Paragraphs>125</Paragraphs>
  <Slides>52</Slides>
  <Notes>18</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THE HABITS OF LITERACY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For your next holiday, why don’t you take all your money and put it on the fire? Then stand in a fridge for a week, beating your children with a baseball bat until their arms and legs break. And then, after you’ve eaten some melted cheese, dislocate your shoulder.  If all of this appeals then you are probably one of the 1.3 million British people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HABITS OF LITERACY</vt:lpstr>
      <vt:lpstr>PowerPoint Presentation</vt:lpstr>
    </vt:vector>
  </TitlesOfParts>
  <Company>King Edward VI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Habits of Literacy</dc:title>
  <dc:creator>Geoff Barton</dc:creator>
  <cp:lastModifiedBy>Geoff Barton</cp:lastModifiedBy>
  <cp:revision>39</cp:revision>
  <dcterms:created xsi:type="dcterms:W3CDTF">2014-06-19T20:51:37Z</dcterms:created>
  <dcterms:modified xsi:type="dcterms:W3CDTF">2014-06-21T17:02:25Z</dcterms:modified>
</cp:coreProperties>
</file>